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927264"/>
            <a:ext cx="1428750" cy="142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14663" y="2784639"/>
            <a:ext cx="3114675" cy="6172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Mega Gesso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238366" y="3544723"/>
            <a:ext cx="46672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Página de Vendas Moderna e Animada</a:t>
            </a:r>
            <a:endParaRPr lang="en-US" sz="20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222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 e Próximos Passos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2307431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4344" y="1064419"/>
            <a:ext cx="3786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 Alcançados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475184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950" y="1464469"/>
            <a:ext cx="335641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Página de vendas moderna e responsiva implementada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907381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950" y="1800225"/>
            <a:ext cx="350758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atraente com animações fluidas em todas as seções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2339578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2328863"/>
            <a:ext cx="3139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Formulário de orçamento otimizado para conversão</a:t>
            </a:r>
            <a:endParaRPr lang="en-US" sz="94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2675334"/>
            <a:ext cx="171450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2950" y="2664619"/>
            <a:ext cx="32746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Implantação bem-sucedida em ambiente de produção</a:t>
            </a:r>
            <a:endParaRPr lang="en-US" sz="942" dirty="0"/>
          </a:p>
        </p:txBody>
      </p:sp>
      <p:sp>
        <p:nvSpPr>
          <p:cNvPr id="14" name="Shape 7"/>
          <p:cNvSpPr/>
          <p:nvPr/>
        </p:nvSpPr>
        <p:spPr>
          <a:xfrm>
            <a:off x="285750" y="3321844"/>
            <a:ext cx="4143375" cy="3057525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464344" y="3500438"/>
            <a:ext cx="3786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 com a Página Original</a:t>
            </a:r>
            <a:endParaRPr lang="en-US" sz="13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" y="3900488"/>
            <a:ext cx="3771900" cy="2143125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4714875" y="885825"/>
            <a:ext cx="4143375" cy="2693194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4893469" y="1064419"/>
            <a:ext cx="3786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Próximos Passos</a:t>
            </a:r>
            <a:endParaRPr lang="en-US" sz="13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69" y="1571625"/>
            <a:ext cx="171450" cy="1714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172075" y="1473398"/>
            <a:ext cx="8259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</a:t>
            </a:r>
            <a:endParaRPr lang="en-US" sz="942" dirty="0"/>
          </a:p>
        </p:txBody>
      </p:sp>
      <p:sp>
        <p:nvSpPr>
          <p:cNvPr id="21" name="Text 12"/>
          <p:cNvSpPr/>
          <p:nvPr/>
        </p:nvSpPr>
        <p:spPr>
          <a:xfrm>
            <a:off x="5998015" y="1473398"/>
            <a:ext cx="12051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galeria de projetos</a:t>
            </a:r>
            <a:endParaRPr lang="en-US" sz="942" dirty="0"/>
          </a:p>
        </p:txBody>
      </p:sp>
      <p:sp>
        <p:nvSpPr>
          <p:cNvPr id="22" name="Text 13"/>
          <p:cNvSpPr/>
          <p:nvPr/>
        </p:nvSpPr>
        <p:spPr>
          <a:xfrm>
            <a:off x="7203160" y="1473398"/>
            <a:ext cx="13719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filtros por tipo de </a:t>
            </a:r>
            <a:endParaRPr lang="en-US" sz="942" dirty="0"/>
          </a:p>
        </p:txBody>
      </p:sp>
      <p:sp>
        <p:nvSpPr>
          <p:cNvPr id="23" name="Text 14"/>
          <p:cNvSpPr/>
          <p:nvPr/>
        </p:nvSpPr>
        <p:spPr>
          <a:xfrm>
            <a:off x="5172075" y="1666280"/>
            <a:ext cx="4252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serviço</a:t>
            </a:r>
            <a:endParaRPr lang="en-US" sz="942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9" y="2100263"/>
            <a:ext cx="171450" cy="17145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172075" y="2002036"/>
            <a:ext cx="6052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Adicionar </a:t>
            </a:r>
            <a:endParaRPr lang="en-US" sz="942" dirty="0"/>
          </a:p>
        </p:txBody>
      </p:sp>
      <p:sp>
        <p:nvSpPr>
          <p:cNvPr id="26" name="Text 16"/>
          <p:cNvSpPr/>
          <p:nvPr/>
        </p:nvSpPr>
        <p:spPr>
          <a:xfrm>
            <a:off x="5777340" y="2002036"/>
            <a:ext cx="2816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blog</a:t>
            </a:r>
            <a:endParaRPr lang="en-US" sz="942" dirty="0"/>
          </a:p>
        </p:txBody>
      </p:sp>
      <p:sp>
        <p:nvSpPr>
          <p:cNvPr id="27" name="Text 17"/>
          <p:cNvSpPr/>
          <p:nvPr/>
        </p:nvSpPr>
        <p:spPr>
          <a:xfrm>
            <a:off x="6058960" y="2002036"/>
            <a:ext cx="25796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conteúdo sobre tendências em gesso </a:t>
            </a:r>
            <a:endParaRPr lang="en-US" sz="942" dirty="0"/>
          </a:p>
        </p:txBody>
      </p:sp>
      <p:sp>
        <p:nvSpPr>
          <p:cNvPr id="28" name="Text 18"/>
          <p:cNvSpPr/>
          <p:nvPr/>
        </p:nvSpPr>
        <p:spPr>
          <a:xfrm>
            <a:off x="5172075" y="2194917"/>
            <a:ext cx="5432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drywall</a:t>
            </a:r>
            <a:endParaRPr lang="en-US" sz="942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69" y="2532459"/>
            <a:ext cx="171450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172075" y="2530673"/>
            <a:ext cx="5303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Integrar </a:t>
            </a:r>
            <a:endParaRPr lang="en-US" sz="942" dirty="0"/>
          </a:p>
        </p:txBody>
      </p:sp>
      <p:sp>
        <p:nvSpPr>
          <p:cNvPr id="31" name="Text 20"/>
          <p:cNvSpPr/>
          <p:nvPr/>
        </p:nvSpPr>
        <p:spPr>
          <a:xfrm>
            <a:off x="5702387" y="2530673"/>
            <a:ext cx="7733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 ao vivo</a:t>
            </a:r>
            <a:endParaRPr lang="en-US" sz="942" dirty="0"/>
          </a:p>
        </p:txBody>
      </p:sp>
      <p:sp>
        <p:nvSpPr>
          <p:cNvPr id="32" name="Text 21"/>
          <p:cNvSpPr/>
          <p:nvPr/>
        </p:nvSpPr>
        <p:spPr>
          <a:xfrm>
            <a:off x="6475726" y="2530673"/>
            <a:ext cx="16879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atendimento imediato</a:t>
            </a:r>
            <a:endParaRPr lang="en-US" sz="942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3469" y="2964656"/>
            <a:ext cx="171450" cy="17145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172075" y="2866430"/>
            <a:ext cx="8259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</a:t>
            </a:r>
            <a:endParaRPr lang="en-US" sz="942" dirty="0"/>
          </a:p>
        </p:txBody>
      </p:sp>
      <p:sp>
        <p:nvSpPr>
          <p:cNvPr id="35" name="Text 23"/>
          <p:cNvSpPr/>
          <p:nvPr/>
        </p:nvSpPr>
        <p:spPr>
          <a:xfrm>
            <a:off x="5998015" y="2866430"/>
            <a:ext cx="16277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agendamento</a:t>
            </a:r>
            <a:endParaRPr lang="en-US" sz="942" dirty="0"/>
          </a:p>
        </p:txBody>
      </p:sp>
      <p:sp>
        <p:nvSpPr>
          <p:cNvPr id="36" name="Text 24"/>
          <p:cNvSpPr/>
          <p:nvPr/>
        </p:nvSpPr>
        <p:spPr>
          <a:xfrm>
            <a:off x="7625814" y="2866430"/>
            <a:ext cx="5918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visitas </a:t>
            </a:r>
            <a:endParaRPr lang="en-US" sz="942" dirty="0"/>
          </a:p>
        </p:txBody>
      </p:sp>
      <p:sp>
        <p:nvSpPr>
          <p:cNvPr id="37" name="Text 25"/>
          <p:cNvSpPr/>
          <p:nvPr/>
        </p:nvSpPr>
        <p:spPr>
          <a:xfrm>
            <a:off x="5172075" y="3059311"/>
            <a:ext cx="4887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técnicas</a:t>
            </a:r>
            <a:endParaRPr lang="en-US" sz="942" dirty="0"/>
          </a:p>
        </p:txBody>
      </p:sp>
      <p:sp>
        <p:nvSpPr>
          <p:cNvPr id="38" name="Shape 26"/>
          <p:cNvSpPr/>
          <p:nvPr/>
        </p:nvSpPr>
        <p:spPr>
          <a:xfrm>
            <a:off x="4714875" y="3707606"/>
            <a:ext cx="4143375" cy="24574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9" name="Text 27"/>
          <p:cNvSpPr/>
          <p:nvPr/>
        </p:nvSpPr>
        <p:spPr>
          <a:xfrm>
            <a:off x="4893469" y="3886200"/>
            <a:ext cx="3786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Contato</a:t>
            </a:r>
            <a:endParaRPr lang="en-US" sz="1350" dirty="0"/>
          </a:p>
        </p:txBody>
      </p:sp>
      <p:sp>
        <p:nvSpPr>
          <p:cNvPr id="40" name="Shape 28"/>
          <p:cNvSpPr/>
          <p:nvPr/>
        </p:nvSpPr>
        <p:spPr>
          <a:xfrm>
            <a:off x="4893469" y="4286250"/>
            <a:ext cx="285750" cy="285750"/>
          </a:xfrm>
          <a:prstGeom prst="ellipse">
            <a:avLst/>
          </a:prstGeom>
          <a:solidFill>
            <a:srgbClr val="FF5722">
              <a:alpha val="20000"/>
            </a:srgbClr>
          </a:solidFill>
          <a:ln/>
        </p:spPr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9194" y="4371975"/>
            <a:ext cx="114300" cy="114300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5286375" y="4341614"/>
            <a:ext cx="2785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Site:</a:t>
            </a:r>
            <a:endParaRPr lang="en-US" sz="942" dirty="0"/>
          </a:p>
        </p:txBody>
      </p:sp>
      <p:sp>
        <p:nvSpPr>
          <p:cNvPr id="43" name="Text 30"/>
          <p:cNvSpPr/>
          <p:nvPr/>
        </p:nvSpPr>
        <p:spPr>
          <a:xfrm>
            <a:off x="5598356" y="4341614"/>
            <a:ext cx="14125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rubolcmg.manus.space</a:t>
            </a:r>
            <a:endParaRPr lang="en-US" sz="942" dirty="0"/>
          </a:p>
        </p:txBody>
      </p:sp>
      <p:sp>
        <p:nvSpPr>
          <p:cNvPr id="44" name="Shape 31"/>
          <p:cNvSpPr/>
          <p:nvPr/>
        </p:nvSpPr>
        <p:spPr>
          <a:xfrm>
            <a:off x="4893469" y="4679156"/>
            <a:ext cx="285750" cy="285750"/>
          </a:xfrm>
          <a:prstGeom prst="ellipse">
            <a:avLst/>
          </a:prstGeom>
          <a:solidFill>
            <a:srgbClr val="FF5722">
              <a:alpha val="20000"/>
            </a:srgbClr>
          </a:solidFill>
          <a:ln/>
        </p:spPr>
      </p:sp>
      <p:pic>
        <p:nvPicPr>
          <p:cNvPr id="4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9194" y="4764881"/>
            <a:ext cx="114300" cy="114300"/>
          </a:xfrm>
          <a:prstGeom prst="rect">
            <a:avLst/>
          </a:prstGeom>
        </p:spPr>
      </p:pic>
      <p:sp>
        <p:nvSpPr>
          <p:cNvPr id="46" name="Text 32"/>
          <p:cNvSpPr/>
          <p:nvPr/>
        </p:nvSpPr>
        <p:spPr>
          <a:xfrm>
            <a:off x="5286375" y="4734520"/>
            <a:ext cx="5831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Telefone:</a:t>
            </a:r>
            <a:endParaRPr lang="en-US" sz="942" dirty="0"/>
          </a:p>
        </p:txBody>
      </p:sp>
      <p:sp>
        <p:nvSpPr>
          <p:cNvPr id="47" name="Text 33"/>
          <p:cNvSpPr/>
          <p:nvPr/>
        </p:nvSpPr>
        <p:spPr>
          <a:xfrm>
            <a:off x="5869539" y="4734520"/>
            <a:ext cx="9945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(62) 98277-5507 </a:t>
            </a:r>
            <a:endParaRPr lang="en-US" sz="942" dirty="0"/>
          </a:p>
        </p:txBody>
      </p:sp>
      <p:sp>
        <p:nvSpPr>
          <p:cNvPr id="48" name="Shape 34"/>
          <p:cNvSpPr/>
          <p:nvPr/>
        </p:nvSpPr>
        <p:spPr>
          <a:xfrm>
            <a:off x="4893469" y="5072063"/>
            <a:ext cx="285750" cy="285750"/>
          </a:xfrm>
          <a:prstGeom prst="ellipse">
            <a:avLst/>
          </a:prstGeom>
          <a:solidFill>
            <a:srgbClr val="FF5722">
              <a:alpha val="20000"/>
            </a:srgbClr>
          </a:solidFill>
          <a:ln/>
        </p:spPr>
      </p:sp>
      <p:pic>
        <p:nvPicPr>
          <p:cNvPr id="4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194" y="5157788"/>
            <a:ext cx="114300" cy="114300"/>
          </a:xfrm>
          <a:prstGeom prst="rect">
            <a:avLst/>
          </a:prstGeom>
        </p:spPr>
      </p:pic>
      <p:sp>
        <p:nvSpPr>
          <p:cNvPr id="50" name="Text 35"/>
          <p:cNvSpPr/>
          <p:nvPr/>
        </p:nvSpPr>
        <p:spPr>
          <a:xfrm>
            <a:off x="5286375" y="5127427"/>
            <a:ext cx="3910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Email:</a:t>
            </a:r>
            <a:endParaRPr lang="en-US" sz="942" dirty="0"/>
          </a:p>
        </p:txBody>
      </p:sp>
      <p:sp>
        <p:nvSpPr>
          <p:cNvPr id="51" name="Text 36"/>
          <p:cNvSpPr/>
          <p:nvPr/>
        </p:nvSpPr>
        <p:spPr>
          <a:xfrm>
            <a:off x="5677412" y="5127427"/>
            <a:ext cx="1925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contato@megagessogo.com.br </a:t>
            </a:r>
            <a:endParaRPr lang="en-US" sz="942" dirty="0"/>
          </a:p>
        </p:txBody>
      </p:sp>
      <p:sp>
        <p:nvSpPr>
          <p:cNvPr id="52" name="Shape 37"/>
          <p:cNvSpPr/>
          <p:nvPr/>
        </p:nvSpPr>
        <p:spPr>
          <a:xfrm>
            <a:off x="4893469" y="5607844"/>
            <a:ext cx="1351955" cy="364331"/>
          </a:xfrm>
          <a:prstGeom prst="rect">
            <a:avLst/>
          </a:prstGeom>
          <a:solidFill>
            <a:srgbClr val="F97316"/>
          </a:solidFill>
          <a:ln/>
        </p:spPr>
      </p:sp>
      <p:pic>
        <p:nvPicPr>
          <p:cNvPr id="5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4919" y="5723930"/>
            <a:ext cx="128588" cy="128588"/>
          </a:xfrm>
          <a:prstGeom prst="rect">
            <a:avLst/>
          </a:prstGeom>
        </p:spPr>
      </p:pic>
      <p:sp>
        <p:nvSpPr>
          <p:cNvPr id="54" name="Text 38"/>
          <p:cNvSpPr/>
          <p:nvPr/>
        </p:nvSpPr>
        <p:spPr>
          <a:xfrm>
            <a:off x="5250656" y="5711428"/>
            <a:ext cx="823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Visitar o Site 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07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Visão Geral do Projeto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2035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71500" y="1401961"/>
            <a:ext cx="631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Criar uma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1202996" y="1401961"/>
            <a:ext cx="17399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página de vendas moderna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1401961"/>
            <a:ext cx="3384073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serviços de gesso e drywall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1844873"/>
            <a:ext cx="8259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397440" y="1844873"/>
            <a:ext cx="1156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responsivo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2554365" y="1844873"/>
            <a:ext cx="15995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todos os dispositivos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71500" y="2094905"/>
            <a:ext cx="6052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Adicionar 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1176765" y="2094905"/>
            <a:ext cx="11599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fluidas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71500" y="2094905"/>
            <a:ext cx="368918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melhorar a experiência do usuário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571500" y="2537817"/>
            <a:ext cx="7445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Aumentar a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1316041" y="2537817"/>
            <a:ext cx="11686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taxa de conversão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2484658" y="2537817"/>
            <a:ext cx="13684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visitantes em leads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285750" y="3064669"/>
            <a:ext cx="4143375" cy="1843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428625" y="3207544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Desafios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571500" y="35718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Substituir o design ultrapassado da página original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571500" y="382190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Criar uma experiência visual atraente para um setor tradicional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71500" y="4264819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formulário de orçamento eficiente e intuitivo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71500" y="451485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Garantir performance e velocidade de carregamento</a:t>
            </a:r>
            <a:endParaRPr lang="en-US" sz="942" dirty="0"/>
          </a:p>
        </p:txBody>
      </p:sp>
      <p:sp>
        <p:nvSpPr>
          <p:cNvPr id="24" name="Shape 21"/>
          <p:cNvSpPr/>
          <p:nvPr/>
        </p:nvSpPr>
        <p:spPr>
          <a:xfrm>
            <a:off x="4714875" y="885825"/>
            <a:ext cx="4143375" cy="21502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Soluções Implementadas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5000625" y="1401961"/>
            <a:ext cx="13397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moderno com 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6340385" y="1401961"/>
            <a:ext cx="18168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gradientes e cores vibrantes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5000625" y="1651992"/>
            <a:ext cx="16175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Layout responsivo usando 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6618154" y="1651992"/>
            <a:ext cx="7925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5000625" y="1902023"/>
            <a:ext cx="14334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suaves com 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6434119" y="1902023"/>
            <a:ext cx="9581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Framer Motion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5000625" y="2152055"/>
            <a:ext cx="22504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de alta qualidade com 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7251046" y="2152055"/>
            <a:ext cx="6417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Shadcn/ui</a:t>
            </a:r>
            <a:endParaRPr lang="en-US" sz="942" dirty="0"/>
          </a:p>
        </p:txBody>
      </p:sp>
      <p:sp>
        <p:nvSpPr>
          <p:cNvPr id="34" name="Text 31"/>
          <p:cNvSpPr/>
          <p:nvPr/>
        </p:nvSpPr>
        <p:spPr>
          <a:xfrm>
            <a:off x="5000625" y="2393156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Formulário de orçamento com validação e feedback visual</a:t>
            </a:r>
            <a:endParaRPr lang="en-US" sz="942" dirty="0"/>
          </a:p>
        </p:txBody>
      </p:sp>
      <p:sp>
        <p:nvSpPr>
          <p:cNvPr id="35" name="Text 32"/>
          <p:cNvSpPr/>
          <p:nvPr/>
        </p:nvSpPr>
        <p:spPr>
          <a:xfrm>
            <a:off x="5000625" y="2643188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Seções organizadas com navegação intuitiva</a:t>
            </a:r>
            <a:endParaRPr lang="en-US" sz="942" dirty="0"/>
          </a:p>
        </p:txBody>
      </p:sp>
      <p:sp>
        <p:nvSpPr>
          <p:cNvPr id="36" name="Shape 33"/>
          <p:cNvSpPr/>
          <p:nvPr/>
        </p:nvSpPr>
        <p:spPr>
          <a:xfrm>
            <a:off x="4714875" y="3178969"/>
            <a:ext cx="4143375" cy="19002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4857750" y="3321844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 Esperados</a:t>
            </a:r>
            <a:endParaRPr lang="en-US" sz="1350" dirty="0"/>
          </a:p>
        </p:txBody>
      </p:sp>
      <p:sp>
        <p:nvSpPr>
          <p:cNvPr id="38" name="Text 35"/>
          <p:cNvSpPr/>
          <p:nvPr/>
        </p:nvSpPr>
        <p:spPr>
          <a:xfrm>
            <a:off x="5000625" y="3695105"/>
            <a:ext cx="7765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Aumento de 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5777173" y="3695105"/>
            <a:ext cx="262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50%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6040152" y="3695105"/>
            <a:ext cx="13171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 taxa de conversão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000625" y="3945136"/>
            <a:ext cx="7564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 na 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5757109" y="3945136"/>
            <a:ext cx="1461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experiência do usuário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5000625" y="4195167"/>
            <a:ext cx="7411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5741817" y="4195167"/>
            <a:ext cx="262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942" dirty="0"/>
          </a:p>
        </p:txBody>
      </p:sp>
      <p:sp>
        <p:nvSpPr>
          <p:cNvPr id="45" name="Text 42"/>
          <p:cNvSpPr/>
          <p:nvPr/>
        </p:nvSpPr>
        <p:spPr>
          <a:xfrm>
            <a:off x="6004796" y="4195167"/>
            <a:ext cx="11692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 taxa de rejeição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5000625" y="4445198"/>
            <a:ext cx="7765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Aumento de 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5777173" y="4445198"/>
            <a:ext cx="262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6040152" y="4445198"/>
            <a:ext cx="20504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tempo médio de permanência</a:t>
            </a:r>
            <a:endParaRPr lang="en-US" sz="942" dirty="0"/>
          </a:p>
        </p:txBody>
      </p:sp>
      <p:sp>
        <p:nvSpPr>
          <p:cNvPr id="49" name="Text 46"/>
          <p:cNvSpPr/>
          <p:nvPr/>
        </p:nvSpPr>
        <p:spPr>
          <a:xfrm>
            <a:off x="5000625" y="468630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número de orçamentos solicitados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93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Tecnológico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79094" cy="29003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72" y="1064419"/>
            <a:ext cx="857250" cy="857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4911" y="2064544"/>
            <a:ext cx="46077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64344" y="2428875"/>
            <a:ext cx="382190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JavaScript para construção de interfaces de usuário interativas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464344" y="2921794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reutilizáveis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464344" y="3150394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Virtual DOM para melhor performance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64344" y="3378994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Ecossistema rico de bibliotecas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4679156" y="885825"/>
            <a:ext cx="4179094" cy="29003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78" y="1064419"/>
            <a:ext cx="857250" cy="8572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38280" y="2064544"/>
            <a:ext cx="10608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045301" y="2428875"/>
            <a:ext cx="34468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 CSS utilitário para design responsivo e rápido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4857750" y="2728913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Classes utilitárias para estilização rápida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857750" y="2957513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responsivo simplificado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857750" y="3186113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Personalização avançada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285750" y="4000500"/>
            <a:ext cx="4179094" cy="270748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72" y="4179094"/>
            <a:ext cx="857250" cy="8572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785045" y="5179219"/>
            <a:ext cx="118050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Framer Motion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696516" y="5543550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de animações para React com API declarativa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464344" y="58435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fluidas e responsivas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64344" y="60721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Transições entre estados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464344" y="63007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Gestos e interações avançadas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4679156" y="4000500"/>
            <a:ext cx="4179094" cy="270748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78" y="4179094"/>
            <a:ext cx="857250" cy="8572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358830" y="5179219"/>
            <a:ext cx="81974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Shadcn/ui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5420571" y="5543550"/>
            <a:ext cx="269623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React reutilizáveis e acessíveis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4857750" y="58435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de alta qualidade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4857750" y="60721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Personalização completa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4857750" y="6300788"/>
            <a:ext cx="3821906" cy="171450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Acessibilidade integrada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365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Tela: Hero Section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14388"/>
            <a:ext cx="4143375" cy="310753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4064794"/>
            <a:ext cx="4143375" cy="16502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428625" y="4207669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Principais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71500" y="4580930"/>
            <a:ext cx="13397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moderno com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911260" y="4580930"/>
            <a:ext cx="10364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gradiente suave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2947690" y="4580930"/>
            <a:ext cx="5785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fundo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571500" y="4830961"/>
            <a:ext cx="6681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Título com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1239664" y="4830961"/>
            <a:ext cx="10077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destaque visual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2247407" y="4830961"/>
            <a:ext cx="13766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 palavra "Ambiente"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571500" y="5080992"/>
            <a:ext cx="11907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Botões de CTA com 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1762246" y="5080992"/>
            <a:ext cx="12718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cores contrastantes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571500" y="5331023"/>
            <a:ext cx="21459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 de "Orçamento Gratuito" com 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2717499" y="5331023"/>
            <a:ext cx="4093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ícones</a:t>
            </a:r>
            <a:endParaRPr lang="en-US" sz="942" dirty="0"/>
          </a:p>
        </p:txBody>
      </p:sp>
      <p:sp>
        <p:nvSpPr>
          <p:cNvPr id="17" name="Shape 13"/>
          <p:cNvSpPr/>
          <p:nvPr/>
        </p:nvSpPr>
        <p:spPr>
          <a:xfrm>
            <a:off x="4714875" y="814388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857750" y="95726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Animações Implementadas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5000625" y="1321594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Fade-in dos elementos ao carregar a página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5000625" y="1580555"/>
            <a:ext cx="21564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Animação de entrada do título com 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7157061" y="1580555"/>
            <a:ext cx="10302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staggered delay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5000625" y="1830586"/>
            <a:ext cx="17522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Efeito hover nos botões com </a:t>
            </a:r>
            <a:endParaRPr lang="en-US" sz="942" dirty="0"/>
          </a:p>
        </p:txBody>
      </p:sp>
      <p:sp>
        <p:nvSpPr>
          <p:cNvPr id="23" name="Text 19"/>
          <p:cNvSpPr/>
          <p:nvPr/>
        </p:nvSpPr>
        <p:spPr>
          <a:xfrm>
            <a:off x="6752909" y="1830586"/>
            <a:ext cx="3228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942" dirty="0"/>
          </a:p>
        </p:txBody>
      </p:sp>
      <p:sp>
        <p:nvSpPr>
          <p:cNvPr id="24" name="Shape 20"/>
          <p:cNvSpPr/>
          <p:nvPr/>
        </p:nvSpPr>
        <p:spPr>
          <a:xfrm>
            <a:off x="4714875" y="2357438"/>
            <a:ext cx="4143375" cy="2657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4857750" y="250031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da Animação</a:t>
            </a:r>
            <a:endParaRPr lang="en-US" sz="1350" dirty="0"/>
          </a:p>
        </p:txBody>
      </p:sp>
      <p:sp>
        <p:nvSpPr>
          <p:cNvPr id="26" name="Shape 22"/>
          <p:cNvSpPr/>
          <p:nvPr/>
        </p:nvSpPr>
        <p:spPr>
          <a:xfrm>
            <a:off x="4857750" y="2864644"/>
            <a:ext cx="3857625" cy="1864519"/>
          </a:xfrm>
          <a:prstGeom prst="rect">
            <a:avLst/>
          </a:prstGeom>
          <a:solidFill>
            <a:srgbClr val="1E293B"/>
          </a:solidFill>
          <a:ln/>
        </p:spPr>
      </p:sp>
      <p:sp>
        <p:nvSpPr>
          <p:cNvPr id="27" name="Text 23"/>
          <p:cNvSpPr/>
          <p:nvPr/>
        </p:nvSpPr>
        <p:spPr>
          <a:xfrm>
            <a:off x="4964906" y="2978944"/>
            <a:ext cx="19403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Animação do título com Framer Motion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964906" y="3128963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5245271" y="3128963"/>
            <a:ext cx="5633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titleVariants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5808650" y="3128963"/>
            <a:ext cx="1472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{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4964906" y="3278981"/>
            <a:ext cx="4456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hidden: { 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5410581" y="3278981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5749630" y="3278981"/>
            <a:ext cx="1628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0, 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5912458" y="3278981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5963469" y="3278981"/>
            <a:ext cx="2580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20 },</a:t>
            </a:r>
            <a:endParaRPr lang="en-US" sz="732" dirty="0"/>
          </a:p>
        </p:txBody>
      </p:sp>
      <p:sp>
        <p:nvSpPr>
          <p:cNvPr id="36" name="Text 32"/>
          <p:cNvSpPr/>
          <p:nvPr/>
        </p:nvSpPr>
        <p:spPr>
          <a:xfrm>
            <a:off x="4964906" y="3429000"/>
            <a:ext cx="38487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visible: { </a:t>
            </a:r>
            <a:endParaRPr lang="en-US" sz="732" dirty="0"/>
          </a:p>
        </p:txBody>
      </p:sp>
      <p:sp>
        <p:nvSpPr>
          <p:cNvPr id="37" name="Text 33"/>
          <p:cNvSpPr/>
          <p:nvPr/>
        </p:nvSpPr>
        <p:spPr>
          <a:xfrm>
            <a:off x="4964906" y="3579019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38" name="Text 34"/>
          <p:cNvSpPr/>
          <p:nvPr/>
        </p:nvSpPr>
        <p:spPr>
          <a:xfrm>
            <a:off x="5303955" y="3579019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1, </a:t>
            </a:r>
            <a:endParaRPr lang="en-US" sz="732" dirty="0"/>
          </a:p>
        </p:txBody>
      </p:sp>
      <p:sp>
        <p:nvSpPr>
          <p:cNvPr id="39" name="Text 35"/>
          <p:cNvSpPr/>
          <p:nvPr/>
        </p:nvSpPr>
        <p:spPr>
          <a:xfrm>
            <a:off x="4964906" y="3729038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40" name="Text 36"/>
          <p:cNvSpPr/>
          <p:nvPr/>
        </p:nvSpPr>
        <p:spPr>
          <a:xfrm>
            <a:off x="5015917" y="3729038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0,</a:t>
            </a:r>
            <a:endParaRPr lang="en-US" sz="732" dirty="0"/>
          </a:p>
        </p:txBody>
      </p:sp>
      <p:sp>
        <p:nvSpPr>
          <p:cNvPr id="41" name="Text 37"/>
          <p:cNvSpPr/>
          <p:nvPr/>
        </p:nvSpPr>
        <p:spPr>
          <a:xfrm>
            <a:off x="4964906" y="3879056"/>
            <a:ext cx="4512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</a:t>
            </a:r>
            <a:endParaRPr lang="en-US" sz="732" dirty="0"/>
          </a:p>
        </p:txBody>
      </p:sp>
      <p:sp>
        <p:nvSpPr>
          <p:cNvPr id="42" name="Text 38"/>
          <p:cNvSpPr/>
          <p:nvPr/>
        </p:nvSpPr>
        <p:spPr>
          <a:xfrm>
            <a:off x="5416190" y="3879056"/>
            <a:ext cx="908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{</a:t>
            </a:r>
            <a:endParaRPr lang="en-US" sz="732" dirty="0"/>
          </a:p>
        </p:txBody>
      </p:sp>
      <p:sp>
        <p:nvSpPr>
          <p:cNvPr id="43" name="Text 39"/>
          <p:cNvSpPr/>
          <p:nvPr/>
        </p:nvSpPr>
        <p:spPr>
          <a:xfrm>
            <a:off x="4964906" y="4029075"/>
            <a:ext cx="4029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duration</a:t>
            </a:r>
            <a:endParaRPr lang="en-US" sz="732" dirty="0"/>
          </a:p>
        </p:txBody>
      </p:sp>
      <p:sp>
        <p:nvSpPr>
          <p:cNvPr id="44" name="Text 40"/>
          <p:cNvSpPr/>
          <p:nvPr/>
        </p:nvSpPr>
        <p:spPr>
          <a:xfrm>
            <a:off x="5367858" y="4029075"/>
            <a:ext cx="194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0.8</a:t>
            </a:r>
            <a:endParaRPr lang="en-US" sz="732" dirty="0"/>
          </a:p>
        </p:txBody>
      </p:sp>
      <p:sp>
        <p:nvSpPr>
          <p:cNvPr id="45" name="Text 41"/>
          <p:cNvSpPr/>
          <p:nvPr/>
        </p:nvSpPr>
        <p:spPr>
          <a:xfrm>
            <a:off x="4964906" y="4179094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46" name="Text 42"/>
          <p:cNvSpPr/>
          <p:nvPr/>
        </p:nvSpPr>
        <p:spPr>
          <a:xfrm>
            <a:off x="4964906" y="4329113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47" name="Text 43"/>
          <p:cNvSpPr/>
          <p:nvPr/>
        </p:nvSpPr>
        <p:spPr>
          <a:xfrm>
            <a:off x="4964906" y="4479131"/>
            <a:ext cx="648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</a:t>
            </a:r>
            <a:endParaRPr lang="en-US" sz="732" dirty="0"/>
          </a:p>
        </p:txBody>
      </p:sp>
      <p:sp>
        <p:nvSpPr>
          <p:cNvPr id="48" name="Shape 44"/>
          <p:cNvSpPr/>
          <p:nvPr/>
        </p:nvSpPr>
        <p:spPr>
          <a:xfrm>
            <a:off x="4714875" y="5157788"/>
            <a:ext cx="4143375" cy="1150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9" name="Text 45"/>
          <p:cNvSpPr/>
          <p:nvPr/>
        </p:nvSpPr>
        <p:spPr>
          <a:xfrm>
            <a:off x="4857750" y="530066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Responsividade</a:t>
            </a:r>
            <a:endParaRPr lang="en-US" sz="1350" dirty="0"/>
          </a:p>
        </p:txBody>
      </p:sp>
      <p:sp>
        <p:nvSpPr>
          <p:cNvPr id="50" name="Text 46"/>
          <p:cNvSpPr/>
          <p:nvPr/>
        </p:nvSpPr>
        <p:spPr>
          <a:xfrm>
            <a:off x="5000625" y="5673923"/>
            <a:ext cx="5682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Desktop:</a:t>
            </a:r>
            <a:endParaRPr lang="en-US" sz="942" dirty="0"/>
          </a:p>
        </p:txBody>
      </p:sp>
      <p:sp>
        <p:nvSpPr>
          <p:cNvPr id="51" name="Text 47"/>
          <p:cNvSpPr/>
          <p:nvPr/>
        </p:nvSpPr>
        <p:spPr>
          <a:xfrm>
            <a:off x="5568860" y="5673923"/>
            <a:ext cx="25562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Layout completo com todos os elementos</a:t>
            </a:r>
            <a:endParaRPr lang="en-US" sz="942" dirty="0"/>
          </a:p>
        </p:txBody>
      </p:sp>
      <p:sp>
        <p:nvSpPr>
          <p:cNvPr id="52" name="Text 48"/>
          <p:cNvSpPr/>
          <p:nvPr/>
        </p:nvSpPr>
        <p:spPr>
          <a:xfrm>
            <a:off x="5000625" y="5923955"/>
            <a:ext cx="4733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Mobile:</a:t>
            </a:r>
            <a:endParaRPr lang="en-US" sz="942" dirty="0"/>
          </a:p>
        </p:txBody>
      </p:sp>
      <p:sp>
        <p:nvSpPr>
          <p:cNvPr id="53" name="Text 49"/>
          <p:cNvSpPr/>
          <p:nvPr/>
        </p:nvSpPr>
        <p:spPr>
          <a:xfrm>
            <a:off x="5473982" y="5923955"/>
            <a:ext cx="23162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Reorganização vertical dos elementos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65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Tela: Seção de Serviços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23574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992981"/>
            <a:ext cx="3929063" cy="21431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3386138"/>
            <a:ext cx="4143375" cy="2293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428625" y="352901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28625" y="3893344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seção de serviços foi implementada com cards interativos que destacam cada serviço oferecido pela Mega Gesso.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28625" y="4421981"/>
            <a:ext cx="3857625" cy="1114425"/>
          </a:xfrm>
          <a:prstGeom prst="rect">
            <a:avLst/>
          </a:prstGeom>
          <a:solidFill>
            <a:srgbClr val="1E293B"/>
          </a:solidFill>
          <a:ln/>
        </p:spPr>
      </p:sp>
      <p:sp>
        <p:nvSpPr>
          <p:cNvPr id="10" name="Text 6"/>
          <p:cNvSpPr/>
          <p:nvPr/>
        </p:nvSpPr>
        <p:spPr>
          <a:xfrm>
            <a:off x="535781" y="4536281"/>
            <a:ext cx="25639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Componente de Card de Serviço com Framer Motion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3099718" y="4536281"/>
            <a:ext cx="10373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ServiceCard = ({ 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535781" y="4686300"/>
            <a:ext cx="36214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icon, title, description, features }) =&gt; { return ( &lt;motion.div whileHover={{ y: -5 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535781" y="4836319"/>
            <a:ext cx="32870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}} initial={{ opacity: 0, y: 20 }} animate={{ opacity: 1, y: 0 }} transition={{ 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535781" y="4986338"/>
            <a:ext cx="33019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duration: 0.5 }} className="service-card" &gt; {icon} &lt;h3&gt;{title}&lt;/h3&gt; &lt;p&gt;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535781" y="5136356"/>
            <a:ext cx="3436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{description}&lt;/p&gt; &lt;ul&gt; {features.map((feature, index) =&gt; ( &lt;li key={index}&gt;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535781" y="5286375"/>
            <a:ext cx="18634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{feature}&lt;/li&gt; ))} &lt;/ul&gt; &lt;/motion.div&gt; ); }; 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4714875" y="885825"/>
            <a:ext cx="4143375" cy="47934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da Seção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4857750" y="1393031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seção de serviços apresenta os principais serviços oferecidos pela Mega Gesso de forma clara e visualmente atraente.</a:t>
            </a:r>
            <a:endParaRPr lang="en-US" sz="942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38" y="1957388"/>
            <a:ext cx="142875" cy="1428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100638" y="1928813"/>
            <a:ext cx="10153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Cards Interativos: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6115971" y="1928813"/>
            <a:ext cx="24434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serviço é apresentado em um card com 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5100638" y="2100263"/>
            <a:ext cx="3256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efeito hover que eleva o elemento, criando uma sensação de 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5100638" y="2271713"/>
            <a:ext cx="773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interatividade.</a:t>
            </a:r>
            <a:endParaRPr lang="en-US" sz="837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8" y="2578894"/>
            <a:ext cx="142875" cy="1428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100638" y="2550319"/>
            <a:ext cx="1293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Ícones Personalizados: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6393712" y="2550319"/>
            <a:ext cx="16125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serviço possui um ícone 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5100638" y="2721769"/>
            <a:ext cx="32009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personalizado que representa visualmente o tipo de serviço 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5100638" y="2893219"/>
            <a:ext cx="5367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oferecido.</a:t>
            </a:r>
            <a:endParaRPr lang="en-US" sz="837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8" y="3200400"/>
            <a:ext cx="142875" cy="14287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100638" y="3171825"/>
            <a:ext cx="13046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de Entrada: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6405265" y="3171825"/>
            <a:ext cx="21413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Os cards aparecem com uma animação 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5100638" y="3343275"/>
            <a:ext cx="35620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suave de fade-in e movimento para cima, criando uma experiência </a:t>
            </a:r>
            <a:endParaRPr lang="en-US" sz="837" dirty="0"/>
          </a:p>
        </p:txBody>
      </p:sp>
      <p:sp>
        <p:nvSpPr>
          <p:cNvPr id="34" name="Text 27"/>
          <p:cNvSpPr/>
          <p:nvPr/>
        </p:nvSpPr>
        <p:spPr>
          <a:xfrm>
            <a:off x="5100638" y="3514725"/>
            <a:ext cx="8968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agradável.</a:t>
            </a:r>
            <a:endParaRPr lang="en-US" sz="837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038" y="3821906"/>
            <a:ext cx="142875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100638" y="3793331"/>
            <a:ext cx="13558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 de Características:</a:t>
            </a:r>
            <a:endParaRPr lang="en-US" sz="837" dirty="0"/>
          </a:p>
        </p:txBody>
      </p:sp>
      <p:sp>
        <p:nvSpPr>
          <p:cNvPr id="37" name="Text 29"/>
          <p:cNvSpPr/>
          <p:nvPr/>
        </p:nvSpPr>
        <p:spPr>
          <a:xfrm>
            <a:off x="6456471" y="3793331"/>
            <a:ext cx="17094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serviço exibe uma lista de 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100638" y="3964781"/>
            <a:ext cx="34343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características principais com ícones de verificação, facilitando a 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100638" y="4136231"/>
            <a:ext cx="7480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leitura rápida.</a:t>
            </a:r>
            <a:endParaRPr lang="en-US" sz="837" dirty="0"/>
          </a:p>
        </p:txBody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038" y="4443413"/>
            <a:ext cx="142875" cy="142875"/>
          </a:xfrm>
          <a:prstGeom prst="rect">
            <a:avLst/>
          </a:prstGeom>
        </p:spPr>
      </p:pic>
      <p:sp>
        <p:nvSpPr>
          <p:cNvPr id="41" name="Text 32"/>
          <p:cNvSpPr/>
          <p:nvPr/>
        </p:nvSpPr>
        <p:spPr>
          <a:xfrm>
            <a:off x="5100638" y="4414838"/>
            <a:ext cx="11018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Layout Responsivo:</a:t>
            </a:r>
            <a:endParaRPr lang="en-US" sz="837" dirty="0"/>
          </a:p>
        </p:txBody>
      </p:sp>
      <p:sp>
        <p:nvSpPr>
          <p:cNvPr id="42" name="Text 33"/>
          <p:cNvSpPr/>
          <p:nvPr/>
        </p:nvSpPr>
        <p:spPr>
          <a:xfrm>
            <a:off x="6202505" y="4414838"/>
            <a:ext cx="24583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seção se adapta perfeitamente a diferentes </a:t>
            </a:r>
            <a:endParaRPr lang="en-US" sz="837" dirty="0"/>
          </a:p>
        </p:txBody>
      </p:sp>
      <p:sp>
        <p:nvSpPr>
          <p:cNvPr id="43" name="Text 34"/>
          <p:cNvSpPr/>
          <p:nvPr/>
        </p:nvSpPr>
        <p:spPr>
          <a:xfrm>
            <a:off x="5100638" y="4586288"/>
            <a:ext cx="3557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tamanhos de tela, reorganizando os cards em dispositivos móveis.</a:t>
            </a:r>
            <a:endParaRPr lang="en-US" sz="837" dirty="0"/>
          </a:p>
        </p:txBody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2038" y="4893469"/>
            <a:ext cx="142875" cy="142875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5100638" y="4864894"/>
            <a:ext cx="11131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Cores Consistentes:</a:t>
            </a:r>
            <a:endParaRPr lang="en-US" sz="837" dirty="0"/>
          </a:p>
        </p:txBody>
      </p:sp>
      <p:sp>
        <p:nvSpPr>
          <p:cNvPr id="46" name="Text 36"/>
          <p:cNvSpPr/>
          <p:nvPr/>
        </p:nvSpPr>
        <p:spPr>
          <a:xfrm>
            <a:off x="6213807" y="4864894"/>
            <a:ext cx="23824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Utiliza o esquema de cores principal do site, 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5100638" y="5036344"/>
            <a:ext cx="3100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destaque em laranja para os elementos importantes.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Tela: Seção de Diferenciais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43375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171825"/>
            <a:ext cx="4143375" cy="21288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428625" y="3314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Elementos da Seção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28625" y="3729038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814763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1531" y="3687961"/>
            <a:ext cx="14756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Missão, Visão e Valores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2297218" y="3687961"/>
            <a:ext cx="17620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Apresentados com ícones e 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821531" y="3880842"/>
            <a:ext cx="8706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cores distintas </a:t>
            </a:r>
            <a:endParaRPr lang="en-US" sz="942" dirty="0"/>
          </a:p>
        </p:txBody>
      </p:sp>
      <p:sp>
        <p:nvSpPr>
          <p:cNvPr id="12" name="Shape 7"/>
          <p:cNvSpPr/>
          <p:nvPr/>
        </p:nvSpPr>
        <p:spPr>
          <a:xfrm>
            <a:off x="428625" y="4221956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4307681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1531" y="4180880"/>
            <a:ext cx="10543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Moderno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1875848" y="4180880"/>
            <a:ext cx="22943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Uso de cards com sombras e bordas 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821531" y="4373761"/>
            <a:ext cx="8486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arredondadas </a:t>
            </a:r>
            <a:endParaRPr lang="en-US" sz="942" dirty="0"/>
          </a:p>
        </p:txBody>
      </p:sp>
      <p:sp>
        <p:nvSpPr>
          <p:cNvPr id="17" name="Shape 11"/>
          <p:cNvSpPr/>
          <p:nvPr/>
        </p:nvSpPr>
        <p:spPr>
          <a:xfrm>
            <a:off x="428625" y="4714875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" y="4800600"/>
            <a:ext cx="8572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21531" y="4673798"/>
            <a:ext cx="10022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Responsividade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1823749" y="4673798"/>
            <a:ext cx="19987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Layout adaptável para todos os 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821531" y="4866680"/>
            <a:ext cx="7098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dispositivos </a:t>
            </a:r>
            <a:endParaRPr lang="en-US" sz="942" dirty="0"/>
          </a:p>
        </p:txBody>
      </p:sp>
      <p:sp>
        <p:nvSpPr>
          <p:cNvPr id="22" name="Shape 15"/>
          <p:cNvSpPr/>
          <p:nvPr/>
        </p:nvSpPr>
        <p:spPr>
          <a:xfrm>
            <a:off x="4714875" y="885825"/>
            <a:ext cx="4143375" cy="2586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16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4857750" y="1393031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seção "Por que nos contratar?" destaca os diferenciais da empresa através de:</a:t>
            </a:r>
            <a:endParaRPr lang="en-US" sz="942" dirty="0"/>
          </a:p>
        </p:txBody>
      </p:sp>
      <p:sp>
        <p:nvSpPr>
          <p:cNvPr id="25" name="Shape 18"/>
          <p:cNvSpPr/>
          <p:nvPr/>
        </p:nvSpPr>
        <p:spPr>
          <a:xfrm>
            <a:off x="4857750" y="1900238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985963"/>
            <a:ext cx="142875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250656" y="1859161"/>
            <a:ext cx="12833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React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6533964" y="1859161"/>
            <a:ext cx="20017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Cards reutilizáveis para missão, </a:t>
            </a:r>
            <a:endParaRPr lang="en-US" sz="942" dirty="0"/>
          </a:p>
        </p:txBody>
      </p:sp>
      <p:sp>
        <p:nvSpPr>
          <p:cNvPr id="29" name="Text 21"/>
          <p:cNvSpPr/>
          <p:nvPr/>
        </p:nvSpPr>
        <p:spPr>
          <a:xfrm>
            <a:off x="5250656" y="2052042"/>
            <a:ext cx="8825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 e valores </a:t>
            </a:r>
            <a:endParaRPr lang="en-US" sz="942" dirty="0"/>
          </a:p>
        </p:txBody>
      </p:sp>
      <p:sp>
        <p:nvSpPr>
          <p:cNvPr id="30" name="Shape 22"/>
          <p:cNvSpPr/>
          <p:nvPr/>
        </p:nvSpPr>
        <p:spPr>
          <a:xfrm>
            <a:off x="4857750" y="2393156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75" y="2478881"/>
            <a:ext cx="114300" cy="1143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250656" y="2352080"/>
            <a:ext cx="7019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</a:t>
            </a:r>
            <a:endParaRPr lang="en-US" sz="942" dirty="0"/>
          </a:p>
        </p:txBody>
      </p:sp>
      <p:sp>
        <p:nvSpPr>
          <p:cNvPr id="33" name="Text 24"/>
          <p:cNvSpPr/>
          <p:nvPr/>
        </p:nvSpPr>
        <p:spPr>
          <a:xfrm>
            <a:off x="5952641" y="2352080"/>
            <a:ext cx="2453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Efeitos de entrada e hover com Framer </a:t>
            </a:r>
            <a:endParaRPr lang="en-US" sz="942" dirty="0"/>
          </a:p>
        </p:txBody>
      </p:sp>
      <p:sp>
        <p:nvSpPr>
          <p:cNvPr id="34" name="Text 25"/>
          <p:cNvSpPr/>
          <p:nvPr/>
        </p:nvSpPr>
        <p:spPr>
          <a:xfrm>
            <a:off x="5250656" y="2544961"/>
            <a:ext cx="4313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</a:t>
            </a:r>
            <a:endParaRPr lang="en-US" sz="942" dirty="0"/>
          </a:p>
        </p:txBody>
      </p:sp>
      <p:sp>
        <p:nvSpPr>
          <p:cNvPr id="35" name="Shape 26"/>
          <p:cNvSpPr/>
          <p:nvPr/>
        </p:nvSpPr>
        <p:spPr>
          <a:xfrm>
            <a:off x="4857750" y="2886075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475" y="2971800"/>
            <a:ext cx="114300" cy="11430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5250656" y="2844998"/>
            <a:ext cx="9201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Cores e Ícones</a:t>
            </a:r>
            <a:endParaRPr lang="en-US" sz="942" dirty="0"/>
          </a:p>
        </p:txBody>
      </p:sp>
      <p:sp>
        <p:nvSpPr>
          <p:cNvPr id="38" name="Text 28"/>
          <p:cNvSpPr/>
          <p:nvPr/>
        </p:nvSpPr>
        <p:spPr>
          <a:xfrm>
            <a:off x="6170833" y="2844998"/>
            <a:ext cx="24592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Esquema de cores consistente e ícones </a:t>
            </a:r>
            <a:endParaRPr lang="en-US" sz="942" dirty="0"/>
          </a:p>
        </p:txBody>
      </p:sp>
      <p:sp>
        <p:nvSpPr>
          <p:cNvPr id="39" name="Text 29"/>
          <p:cNvSpPr/>
          <p:nvPr/>
        </p:nvSpPr>
        <p:spPr>
          <a:xfrm>
            <a:off x="5250656" y="3037880"/>
            <a:ext cx="5920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temáticos </a:t>
            </a:r>
            <a:endParaRPr lang="en-US" sz="942" dirty="0"/>
          </a:p>
        </p:txBody>
      </p:sp>
      <p:sp>
        <p:nvSpPr>
          <p:cNvPr id="40" name="Shape 30"/>
          <p:cNvSpPr/>
          <p:nvPr/>
        </p:nvSpPr>
        <p:spPr>
          <a:xfrm>
            <a:off x="4714875" y="3614738"/>
            <a:ext cx="4143375" cy="24360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Text 31"/>
          <p:cNvSpPr/>
          <p:nvPr/>
        </p:nvSpPr>
        <p:spPr>
          <a:xfrm>
            <a:off x="4857750" y="3757613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Estatísticas Destacadas</a:t>
            </a:r>
            <a:endParaRPr lang="en-US" sz="1350" dirty="0"/>
          </a:p>
        </p:txBody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4121944"/>
            <a:ext cx="3857625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07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Tela: Formulário de Orçamento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43375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14875" y="885825"/>
            <a:ext cx="4143375" cy="21502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do Formulário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403747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36356" y="1393031"/>
            <a:ext cx="27051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Fundo laranja vibrante para destacar a seção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703784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36356" y="1693069"/>
            <a:ext cx="26811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Campos com validação visual em tempo real</a:t>
            </a:r>
            <a:endParaRPr lang="en-US" sz="942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003822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36356" y="1993106"/>
            <a:ext cx="27115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responsivo para todos os dispositivos</a:t>
            </a:r>
            <a:endParaRPr lang="en-US" sz="942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2303859"/>
            <a:ext cx="171450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136356" y="2293144"/>
            <a:ext cx="248047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Seletor de serviços com múltiplas opções</a:t>
            </a:r>
            <a:endParaRPr lang="en-US" sz="942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2603897"/>
            <a:ext cx="171450" cy="17145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136356" y="2593181"/>
            <a:ext cx="2159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Botão de envio com feedback visual</a:t>
            </a:r>
            <a:endParaRPr lang="en-US" sz="942" dirty="0"/>
          </a:p>
        </p:txBody>
      </p:sp>
      <p:sp>
        <p:nvSpPr>
          <p:cNvPr id="17" name="Shape 8"/>
          <p:cNvSpPr/>
          <p:nvPr/>
        </p:nvSpPr>
        <p:spPr>
          <a:xfrm>
            <a:off x="4714875" y="3178969"/>
            <a:ext cx="4143375" cy="19002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9"/>
          <p:cNvSpPr/>
          <p:nvPr/>
        </p:nvSpPr>
        <p:spPr>
          <a:xfrm>
            <a:off x="4857750" y="3321844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Técnica</a:t>
            </a:r>
            <a:endParaRPr lang="en-US" sz="1350" dirty="0"/>
          </a:p>
        </p:txBody>
      </p:sp>
      <p:sp>
        <p:nvSpPr>
          <p:cNvPr id="19" name="Text 10"/>
          <p:cNvSpPr/>
          <p:nvPr/>
        </p:nvSpPr>
        <p:spPr>
          <a:xfrm>
            <a:off x="5179219" y="3695105"/>
            <a:ext cx="16764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Formulário construído com </a:t>
            </a:r>
            <a:endParaRPr lang="en-US" sz="942" dirty="0"/>
          </a:p>
        </p:txBody>
      </p:sp>
      <p:sp>
        <p:nvSpPr>
          <p:cNvPr id="20" name="Text 11"/>
          <p:cNvSpPr/>
          <p:nvPr/>
        </p:nvSpPr>
        <p:spPr>
          <a:xfrm>
            <a:off x="6855628" y="3695105"/>
            <a:ext cx="15488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Shadcn/ui</a:t>
            </a:r>
            <a:endParaRPr lang="en-US" sz="942" dirty="0"/>
          </a:p>
        </p:txBody>
      </p:sp>
      <p:sp>
        <p:nvSpPr>
          <p:cNvPr id="21" name="Text 12"/>
          <p:cNvSpPr/>
          <p:nvPr/>
        </p:nvSpPr>
        <p:spPr>
          <a:xfrm>
            <a:off x="5179219" y="3945136"/>
            <a:ext cx="15935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de campos com </a:t>
            </a:r>
            <a:endParaRPr lang="en-US" sz="942" dirty="0"/>
          </a:p>
        </p:txBody>
      </p:sp>
      <p:sp>
        <p:nvSpPr>
          <p:cNvPr id="22" name="Text 13"/>
          <p:cNvSpPr/>
          <p:nvPr/>
        </p:nvSpPr>
        <p:spPr>
          <a:xfrm>
            <a:off x="6772805" y="3945136"/>
            <a:ext cx="10994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Hook Form</a:t>
            </a:r>
            <a:endParaRPr lang="en-US" sz="942" dirty="0"/>
          </a:p>
        </p:txBody>
      </p:sp>
      <p:sp>
        <p:nvSpPr>
          <p:cNvPr id="23" name="Text 14"/>
          <p:cNvSpPr/>
          <p:nvPr/>
        </p:nvSpPr>
        <p:spPr>
          <a:xfrm>
            <a:off x="5179219" y="4195167"/>
            <a:ext cx="16782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de entrada com 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6857442" y="4195167"/>
            <a:ext cx="9581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Framer Motion</a:t>
            </a:r>
            <a:endParaRPr lang="en-US" sz="942" dirty="0"/>
          </a:p>
        </p:txBody>
      </p:sp>
      <p:sp>
        <p:nvSpPr>
          <p:cNvPr id="25" name="Text 16"/>
          <p:cNvSpPr/>
          <p:nvPr/>
        </p:nvSpPr>
        <p:spPr>
          <a:xfrm>
            <a:off x="5179219" y="4445198"/>
            <a:ext cx="12773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Feedback visual com </a:t>
            </a:r>
            <a:endParaRPr lang="en-US" sz="942" dirty="0"/>
          </a:p>
        </p:txBody>
      </p:sp>
      <p:sp>
        <p:nvSpPr>
          <p:cNvPr id="26" name="Text 17"/>
          <p:cNvSpPr/>
          <p:nvPr/>
        </p:nvSpPr>
        <p:spPr>
          <a:xfrm>
            <a:off x="6456611" y="4445198"/>
            <a:ext cx="13495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de estado</a:t>
            </a:r>
            <a:endParaRPr lang="en-US" sz="942" dirty="0"/>
          </a:p>
        </p:txBody>
      </p:sp>
      <p:sp>
        <p:nvSpPr>
          <p:cNvPr id="27" name="Text 18"/>
          <p:cNvSpPr/>
          <p:nvPr/>
        </p:nvSpPr>
        <p:spPr>
          <a:xfrm>
            <a:off x="5179219" y="4695230"/>
            <a:ext cx="18354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 backend para </a:t>
            </a:r>
            <a:endParaRPr lang="en-US" sz="942" dirty="0"/>
          </a:p>
        </p:txBody>
      </p:sp>
      <p:sp>
        <p:nvSpPr>
          <p:cNvPr id="28" name="Text 19"/>
          <p:cNvSpPr/>
          <p:nvPr/>
        </p:nvSpPr>
        <p:spPr>
          <a:xfrm>
            <a:off x="7014688" y="4695230"/>
            <a:ext cx="9149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envio de leads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36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Tela: Seção de Depoimentos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2714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992981"/>
            <a:ext cx="3929063" cy="250031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3743325"/>
            <a:ext cx="4143375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428625" y="38862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com Framer Motion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428625" y="4250531"/>
            <a:ext cx="3857625" cy="1864519"/>
          </a:xfrm>
          <a:prstGeom prst="rect">
            <a:avLst/>
          </a:prstGeom>
          <a:solidFill>
            <a:srgbClr val="1E293B"/>
          </a:solidFill>
          <a:ln/>
        </p:spPr>
      </p:sp>
      <p:sp>
        <p:nvSpPr>
          <p:cNvPr id="9" name="Text 5"/>
          <p:cNvSpPr/>
          <p:nvPr/>
        </p:nvSpPr>
        <p:spPr>
          <a:xfrm>
            <a:off x="535781" y="4364831"/>
            <a:ext cx="18328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Animação dos cards de depoimentos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35781" y="4514850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816146" y="4514850"/>
            <a:ext cx="9090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testimonialVariants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1725160" y="4514850"/>
            <a:ext cx="1472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{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535781" y="4664869"/>
            <a:ext cx="4456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hidden: { 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981456" y="4664869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1320505" y="4664869"/>
            <a:ext cx="1628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0, 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483333" y="4664869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1534344" y="4664869"/>
            <a:ext cx="2580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50 },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535781" y="4814888"/>
            <a:ext cx="4108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visible: { 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946658" y="4814888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1285708" y="4814888"/>
            <a:ext cx="1628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1, 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1448535" y="4814888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1499546" y="4814888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0,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535781" y="4964906"/>
            <a:ext cx="4512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987065" y="4964906"/>
            <a:ext cx="908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{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535781" y="5114925"/>
            <a:ext cx="2050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740829" y="5114925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793654" y="5114925"/>
            <a:ext cx="3784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"spring"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1172105" y="5114925"/>
            <a:ext cx="268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535781" y="5264944"/>
            <a:ext cx="3926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stiffness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928436" y="5264944"/>
            <a:ext cx="2512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100,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535781" y="5414963"/>
            <a:ext cx="42176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damping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957542" y="5414963"/>
            <a:ext cx="1672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15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535781" y="5564981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535781" y="5715000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535781" y="5865019"/>
            <a:ext cx="648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</a:t>
            </a:r>
            <a:endParaRPr lang="en-US" sz="732" dirty="0"/>
          </a:p>
        </p:txBody>
      </p:sp>
      <p:sp>
        <p:nvSpPr>
          <p:cNvPr id="36" name="Shape 32"/>
          <p:cNvSpPr/>
          <p:nvPr/>
        </p:nvSpPr>
        <p:spPr>
          <a:xfrm>
            <a:off x="4714875" y="885825"/>
            <a:ext cx="4143375" cy="28503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7" name="Text 33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da Seção</a:t>
            </a:r>
            <a:endParaRPr lang="en-US" sz="1350" dirty="0"/>
          </a:p>
        </p:txBody>
      </p:sp>
      <p:sp>
        <p:nvSpPr>
          <p:cNvPr id="38" name="Text 34"/>
          <p:cNvSpPr/>
          <p:nvPr/>
        </p:nvSpPr>
        <p:spPr>
          <a:xfrm>
            <a:off x="4857750" y="1393031"/>
            <a:ext cx="3857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seção de depoimentos foi projetada para aumentar a credibilidade e confiança na empresa, exibindo avaliações positivas de clientes reais.</a:t>
            </a:r>
            <a:endParaRPr lang="en-US" sz="942" dirty="0"/>
          </a:p>
        </p:txBody>
      </p:sp>
      <p:sp>
        <p:nvSpPr>
          <p:cNvPr id="39" name="Text 35"/>
          <p:cNvSpPr/>
          <p:nvPr/>
        </p:nvSpPr>
        <p:spPr>
          <a:xfrm>
            <a:off x="5179219" y="2087761"/>
            <a:ext cx="6381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de </a:t>
            </a:r>
            <a:endParaRPr lang="en-US" sz="942" dirty="0"/>
          </a:p>
        </p:txBody>
      </p:sp>
      <p:sp>
        <p:nvSpPr>
          <p:cNvPr id="40" name="Text 36"/>
          <p:cNvSpPr/>
          <p:nvPr/>
        </p:nvSpPr>
        <p:spPr>
          <a:xfrm>
            <a:off x="5817412" y="2087761"/>
            <a:ext cx="10087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cards elegantes</a:t>
            </a:r>
            <a:endParaRPr lang="en-US" sz="942" dirty="0"/>
          </a:p>
        </p:txBody>
      </p:sp>
      <p:sp>
        <p:nvSpPr>
          <p:cNvPr id="41" name="Text 37"/>
          <p:cNvSpPr/>
          <p:nvPr/>
        </p:nvSpPr>
        <p:spPr>
          <a:xfrm>
            <a:off x="6826188" y="2087761"/>
            <a:ext cx="1620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borda lateral colorida</a:t>
            </a:r>
            <a:endParaRPr lang="en-US" sz="942" dirty="0"/>
          </a:p>
        </p:txBody>
      </p:sp>
      <p:sp>
        <p:nvSpPr>
          <p:cNvPr id="42" name="Text 38"/>
          <p:cNvSpPr/>
          <p:nvPr/>
        </p:nvSpPr>
        <p:spPr>
          <a:xfrm>
            <a:off x="5179219" y="2352080"/>
            <a:ext cx="6951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</a:t>
            </a:r>
            <a:endParaRPr lang="en-US" sz="942" dirty="0"/>
          </a:p>
        </p:txBody>
      </p:sp>
      <p:sp>
        <p:nvSpPr>
          <p:cNvPr id="43" name="Text 39"/>
          <p:cNvSpPr/>
          <p:nvPr/>
        </p:nvSpPr>
        <p:spPr>
          <a:xfrm>
            <a:off x="5874367" y="2352080"/>
            <a:ext cx="14025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avaliação por estrelas</a:t>
            </a:r>
            <a:endParaRPr lang="en-US" sz="942" dirty="0"/>
          </a:p>
        </p:txBody>
      </p:sp>
      <p:sp>
        <p:nvSpPr>
          <p:cNvPr id="44" name="Text 40"/>
          <p:cNvSpPr/>
          <p:nvPr/>
        </p:nvSpPr>
        <p:spPr>
          <a:xfrm>
            <a:off x="7276886" y="2352080"/>
            <a:ext cx="12096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impacto visual</a:t>
            </a:r>
            <a:endParaRPr lang="en-US" sz="942" dirty="0"/>
          </a:p>
        </p:txBody>
      </p:sp>
      <p:sp>
        <p:nvSpPr>
          <p:cNvPr id="45" name="Text 41"/>
          <p:cNvSpPr/>
          <p:nvPr/>
        </p:nvSpPr>
        <p:spPr>
          <a:xfrm>
            <a:off x="5179219" y="2616398"/>
            <a:ext cx="8792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Animações de </a:t>
            </a:r>
            <a:endParaRPr lang="en-US" sz="942" dirty="0"/>
          </a:p>
        </p:txBody>
      </p:sp>
      <p:sp>
        <p:nvSpPr>
          <p:cNvPr id="46" name="Text 42"/>
          <p:cNvSpPr/>
          <p:nvPr/>
        </p:nvSpPr>
        <p:spPr>
          <a:xfrm>
            <a:off x="6058514" y="2616398"/>
            <a:ext cx="9174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entrada suave</a:t>
            </a:r>
            <a:endParaRPr lang="en-US" sz="942" dirty="0"/>
          </a:p>
        </p:txBody>
      </p:sp>
      <p:sp>
        <p:nvSpPr>
          <p:cNvPr id="47" name="Text 43"/>
          <p:cNvSpPr/>
          <p:nvPr/>
        </p:nvSpPr>
        <p:spPr>
          <a:xfrm>
            <a:off x="6976011" y="2616398"/>
            <a:ext cx="10576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ao rolar a página</a:t>
            </a:r>
            <a:endParaRPr lang="en-US" sz="942" dirty="0"/>
          </a:p>
        </p:txBody>
      </p:sp>
      <p:sp>
        <p:nvSpPr>
          <p:cNvPr id="48" name="Text 44"/>
          <p:cNvSpPr/>
          <p:nvPr/>
        </p:nvSpPr>
        <p:spPr>
          <a:xfrm>
            <a:off x="5000625" y="2871788"/>
            <a:ext cx="3714750" cy="385763"/>
          </a:xfrm>
          <a:prstGeom prst="rect">
            <a:avLst/>
          </a:prstGeom>
          <a:noFill/>
          <a:ln/>
        </p:spPr>
        <p:txBody>
          <a:bodyPr wrap="squar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Layout responsivo que se adapta a diferentes tamanhos de tela</a:t>
            </a:r>
            <a:endParaRPr lang="en-US" sz="942" dirty="0"/>
          </a:p>
        </p:txBody>
      </p:sp>
      <p:sp>
        <p:nvSpPr>
          <p:cNvPr id="49" name="Text 45"/>
          <p:cNvSpPr/>
          <p:nvPr/>
        </p:nvSpPr>
        <p:spPr>
          <a:xfrm>
            <a:off x="5000625" y="3328988"/>
            <a:ext cx="3714750" cy="192881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Tipografia que destaca as citações dos clientes</a:t>
            </a:r>
            <a:endParaRPr lang="en-US" sz="942" dirty="0"/>
          </a:p>
        </p:txBody>
      </p:sp>
      <p:sp>
        <p:nvSpPr>
          <p:cNvPr id="50" name="Shape 46"/>
          <p:cNvSpPr/>
          <p:nvPr/>
        </p:nvSpPr>
        <p:spPr>
          <a:xfrm>
            <a:off x="4714875" y="3879056"/>
            <a:ext cx="4143375" cy="1343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Shape 47"/>
          <p:cNvSpPr/>
          <p:nvPr/>
        </p:nvSpPr>
        <p:spPr>
          <a:xfrm>
            <a:off x="4714875" y="3879056"/>
            <a:ext cx="28575" cy="1343025"/>
          </a:xfrm>
          <a:prstGeom prst="rect">
            <a:avLst/>
          </a:prstGeom>
          <a:solidFill>
            <a:srgbClr val="FF5722"/>
          </a:solidFill>
          <a:ln/>
        </p:spPr>
      </p:sp>
      <p:sp>
        <p:nvSpPr>
          <p:cNvPr id="52" name="Text 48"/>
          <p:cNvSpPr/>
          <p:nvPr/>
        </p:nvSpPr>
        <p:spPr>
          <a:xfrm>
            <a:off x="4857750" y="4021931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B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★★★★★</a:t>
            </a:r>
            <a:endParaRPr lang="en-US" sz="1046" dirty="0"/>
          </a:p>
        </p:txBody>
      </p:sp>
      <p:sp>
        <p:nvSpPr>
          <p:cNvPr id="53" name="Text 49"/>
          <p:cNvSpPr/>
          <p:nvPr/>
        </p:nvSpPr>
        <p:spPr>
          <a:xfrm>
            <a:off x="4857750" y="4307681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"Escolhi a Mega Gesso para renovar meu lar e fiquei impressionada com a atenção aos detalhes e o resultado final impecável."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750" y="475773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 Carolina Santos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4857750" y="4929188"/>
            <a:ext cx="38576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26 de junho de 2024</a:t>
            </a:r>
            <a:endParaRPr lang="en-US" sz="732" dirty="0"/>
          </a:p>
        </p:txBody>
      </p:sp>
      <p:sp>
        <p:nvSpPr>
          <p:cNvPr id="56" name="Shape 52"/>
          <p:cNvSpPr/>
          <p:nvPr/>
        </p:nvSpPr>
        <p:spPr>
          <a:xfrm>
            <a:off x="4714875" y="5364956"/>
            <a:ext cx="4143375" cy="1343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7" name="Shape 53"/>
          <p:cNvSpPr/>
          <p:nvPr/>
        </p:nvSpPr>
        <p:spPr>
          <a:xfrm>
            <a:off x="4714875" y="5364956"/>
            <a:ext cx="28575" cy="1343025"/>
          </a:xfrm>
          <a:prstGeom prst="rect">
            <a:avLst/>
          </a:prstGeom>
          <a:solidFill>
            <a:srgbClr val="FF5722"/>
          </a:solidFill>
          <a:ln/>
        </p:spPr>
      </p:sp>
      <p:sp>
        <p:nvSpPr>
          <p:cNvPr id="58" name="Text 54"/>
          <p:cNvSpPr/>
          <p:nvPr/>
        </p:nvSpPr>
        <p:spPr>
          <a:xfrm>
            <a:off x="4857750" y="5507831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B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★★★★★</a:t>
            </a:r>
            <a:endParaRPr lang="en-US" sz="1046" dirty="0"/>
          </a:p>
        </p:txBody>
      </p:sp>
      <p:sp>
        <p:nvSpPr>
          <p:cNvPr id="59" name="Text 55"/>
          <p:cNvSpPr/>
          <p:nvPr/>
        </p:nvSpPr>
        <p:spPr>
          <a:xfrm>
            <a:off x="4857750" y="5793581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 Mega Gesso transformou meu escritório com suas divisórias elegantes e funcionais. O compromisso com a qualidade me conquistou."</a:t>
            </a:r>
            <a:endParaRPr lang="en-US" sz="837" dirty="0"/>
          </a:p>
        </p:txBody>
      </p:sp>
      <p:sp>
        <p:nvSpPr>
          <p:cNvPr id="60" name="Text 56"/>
          <p:cNvSpPr/>
          <p:nvPr/>
        </p:nvSpPr>
        <p:spPr>
          <a:xfrm>
            <a:off x="4857750" y="624363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Marcos Oliveira</a:t>
            </a:r>
            <a:endParaRPr lang="en-US" sz="837" dirty="0"/>
          </a:p>
        </p:txBody>
      </p:sp>
      <p:sp>
        <p:nvSpPr>
          <p:cNvPr id="61" name="Text 57"/>
          <p:cNvSpPr/>
          <p:nvPr/>
        </p:nvSpPr>
        <p:spPr>
          <a:xfrm>
            <a:off x="4857750" y="6415088"/>
            <a:ext cx="38576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 de junho de 2024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672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Responsividade e Animações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43375" cy="36004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Responsivo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28625" y="1401961"/>
            <a:ext cx="30146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página foi desenvolvida seguindo a abordagem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3443232" y="1401961"/>
            <a:ext cx="7502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57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mobile-first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4193437" y="1401961"/>
            <a:ext cx="34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1594842"/>
            <a:ext cx="37623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garantindo uma experiência perfeita em todos os dispositivos.</a:t>
            </a:r>
            <a:endParaRPr lang="en-US" sz="942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0" y="1885950"/>
            <a:ext cx="214313" cy="2857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8625" y="2243138"/>
            <a:ext cx="388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</a:t>
            </a:r>
            <a:endParaRPr lang="en-US" sz="83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29" y="1885950"/>
            <a:ext cx="250031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40028" y="2243138"/>
            <a:ext cx="3504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Tablet</a:t>
            </a:r>
            <a:endParaRPr lang="en-US" sz="83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382" y="1885950"/>
            <a:ext cx="357188" cy="2857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813730" y="2243138"/>
            <a:ext cx="4725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Desktop</a:t>
            </a:r>
            <a:endParaRPr lang="en-US" sz="837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557463"/>
            <a:ext cx="3857625" cy="1785938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285750" y="4629150"/>
            <a:ext cx="4143375" cy="31146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1"/>
          <p:cNvSpPr/>
          <p:nvPr/>
        </p:nvSpPr>
        <p:spPr>
          <a:xfrm>
            <a:off x="428625" y="4772025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Responsiva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428625" y="5136356"/>
            <a:ext cx="3857625" cy="2464594"/>
          </a:xfrm>
          <a:prstGeom prst="rect">
            <a:avLst/>
          </a:prstGeom>
          <a:solidFill>
            <a:srgbClr val="1E293B"/>
          </a:solidFill>
          <a:ln/>
        </p:spPr>
      </p:sp>
      <p:sp>
        <p:nvSpPr>
          <p:cNvPr id="20" name="Text 13"/>
          <p:cNvSpPr/>
          <p:nvPr/>
        </p:nvSpPr>
        <p:spPr>
          <a:xfrm>
            <a:off x="535781" y="5250656"/>
            <a:ext cx="2463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Exemplo de CSS com Tailwind para responsividade</a:t>
            </a:r>
            <a:endParaRPr lang="en-US" sz="732" dirty="0"/>
          </a:p>
        </p:txBody>
      </p:sp>
      <p:sp>
        <p:nvSpPr>
          <p:cNvPr id="21" name="Text 14"/>
          <p:cNvSpPr/>
          <p:nvPr/>
        </p:nvSpPr>
        <p:spPr>
          <a:xfrm>
            <a:off x="535781" y="5400675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2" dirty="0"/>
          </a:p>
        </p:txBody>
      </p:sp>
      <p:sp>
        <p:nvSpPr>
          <p:cNvPr id="22" name="Text 15"/>
          <p:cNvSpPr/>
          <p:nvPr/>
        </p:nvSpPr>
        <p:spPr>
          <a:xfrm>
            <a:off x="816146" y="5400675"/>
            <a:ext cx="5350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ServiceGrid</a:t>
            </a:r>
            <a:endParaRPr lang="en-US" sz="732" dirty="0"/>
          </a:p>
        </p:txBody>
      </p:sp>
      <p:sp>
        <p:nvSpPr>
          <p:cNvPr id="23" name="Text 16"/>
          <p:cNvSpPr/>
          <p:nvPr/>
        </p:nvSpPr>
        <p:spPr>
          <a:xfrm>
            <a:off x="1351229" y="5400675"/>
            <a:ext cx="3736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() =&gt; {</a:t>
            </a:r>
            <a:endParaRPr lang="en-US" sz="732" dirty="0"/>
          </a:p>
        </p:txBody>
      </p:sp>
      <p:sp>
        <p:nvSpPr>
          <p:cNvPr id="24" name="Text 17"/>
          <p:cNvSpPr/>
          <p:nvPr/>
        </p:nvSpPr>
        <p:spPr>
          <a:xfrm>
            <a:off x="535781" y="5550694"/>
            <a:ext cx="2967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732" dirty="0"/>
          </a:p>
        </p:txBody>
      </p:sp>
      <p:sp>
        <p:nvSpPr>
          <p:cNvPr id="25" name="Text 18"/>
          <p:cNvSpPr/>
          <p:nvPr/>
        </p:nvSpPr>
        <p:spPr>
          <a:xfrm>
            <a:off x="832526" y="5550694"/>
            <a:ext cx="560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endParaRPr lang="en-US" sz="732" dirty="0"/>
          </a:p>
        </p:txBody>
      </p:sp>
      <p:sp>
        <p:nvSpPr>
          <p:cNvPr id="26" name="Text 19"/>
          <p:cNvSpPr/>
          <p:nvPr/>
        </p:nvSpPr>
        <p:spPr>
          <a:xfrm>
            <a:off x="535781" y="5700713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</a:t>
            </a:r>
            <a:endParaRPr lang="en-US" sz="732" dirty="0"/>
          </a:p>
        </p:txBody>
      </p:sp>
      <p:sp>
        <p:nvSpPr>
          <p:cNvPr id="27" name="Text 20"/>
          <p:cNvSpPr/>
          <p:nvPr/>
        </p:nvSpPr>
        <p:spPr>
          <a:xfrm>
            <a:off x="593015" y="5700713"/>
            <a:ext cx="1381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</a:t>
            </a:r>
            <a:endParaRPr lang="en-US" sz="732" dirty="0"/>
          </a:p>
        </p:txBody>
      </p:sp>
      <p:sp>
        <p:nvSpPr>
          <p:cNvPr id="28" name="Text 21"/>
          <p:cNvSpPr/>
          <p:nvPr/>
        </p:nvSpPr>
        <p:spPr>
          <a:xfrm>
            <a:off x="757154" y="5700713"/>
            <a:ext cx="5077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className</a:t>
            </a:r>
            <a:endParaRPr lang="en-US" sz="732" dirty="0"/>
          </a:p>
        </p:txBody>
      </p:sp>
      <p:sp>
        <p:nvSpPr>
          <p:cNvPr id="29" name="Text 22"/>
          <p:cNvSpPr/>
          <p:nvPr/>
        </p:nvSpPr>
        <p:spPr>
          <a:xfrm>
            <a:off x="1264918" y="5700713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732" dirty="0"/>
          </a:p>
        </p:txBody>
      </p:sp>
      <p:sp>
        <p:nvSpPr>
          <p:cNvPr id="30" name="Text 23"/>
          <p:cNvSpPr/>
          <p:nvPr/>
        </p:nvSpPr>
        <p:spPr>
          <a:xfrm>
            <a:off x="1322152" y="5700713"/>
            <a:ext cx="24191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"grid grid-cols-1 md:grid-cols-2 lg:grid-cols-3 gap-6"</a:t>
            </a:r>
            <a:endParaRPr lang="en-US" sz="732" dirty="0"/>
          </a:p>
        </p:txBody>
      </p:sp>
      <p:sp>
        <p:nvSpPr>
          <p:cNvPr id="31" name="Text 24"/>
          <p:cNvSpPr/>
          <p:nvPr/>
        </p:nvSpPr>
        <p:spPr>
          <a:xfrm>
            <a:off x="3741260" y="5700713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732" dirty="0"/>
          </a:p>
        </p:txBody>
      </p:sp>
      <p:sp>
        <p:nvSpPr>
          <p:cNvPr id="32" name="Text 25"/>
          <p:cNvSpPr/>
          <p:nvPr/>
        </p:nvSpPr>
        <p:spPr>
          <a:xfrm>
            <a:off x="535781" y="5850731"/>
            <a:ext cx="12635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{services.map((service) =&gt; (</a:t>
            </a:r>
            <a:endParaRPr lang="en-US" sz="732" dirty="0"/>
          </a:p>
        </p:txBody>
      </p:sp>
      <p:sp>
        <p:nvSpPr>
          <p:cNvPr id="33" name="Text 26"/>
          <p:cNvSpPr/>
          <p:nvPr/>
        </p:nvSpPr>
        <p:spPr>
          <a:xfrm>
            <a:off x="535781" y="6000750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</a:t>
            </a:r>
            <a:endParaRPr lang="en-US" sz="732" dirty="0"/>
          </a:p>
        </p:txBody>
      </p:sp>
      <p:sp>
        <p:nvSpPr>
          <p:cNvPr id="34" name="Text 27"/>
          <p:cNvSpPr/>
          <p:nvPr/>
        </p:nvSpPr>
        <p:spPr>
          <a:xfrm>
            <a:off x="593015" y="6000750"/>
            <a:ext cx="5537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ServiceCard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535781" y="6150769"/>
            <a:ext cx="1588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694618" y="6150769"/>
            <a:ext cx="5739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={service.id}</a:t>
            </a:r>
            <a:endParaRPr lang="en-US" sz="732" dirty="0"/>
          </a:p>
        </p:txBody>
      </p:sp>
      <p:sp>
        <p:nvSpPr>
          <p:cNvPr id="37" name="Text 30"/>
          <p:cNvSpPr/>
          <p:nvPr/>
        </p:nvSpPr>
        <p:spPr>
          <a:xfrm>
            <a:off x="535781" y="6300788"/>
            <a:ext cx="1802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title</a:t>
            </a:r>
            <a:endParaRPr lang="en-US" sz="732" dirty="0"/>
          </a:p>
        </p:txBody>
      </p:sp>
      <p:sp>
        <p:nvSpPr>
          <p:cNvPr id="38" name="Text 31"/>
          <p:cNvSpPr/>
          <p:nvPr/>
        </p:nvSpPr>
        <p:spPr>
          <a:xfrm>
            <a:off x="716021" y="6300788"/>
            <a:ext cx="6669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={service.title}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535781" y="6450806"/>
            <a:ext cx="1961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icon</a:t>
            </a:r>
            <a:endParaRPr lang="en-US" sz="732" dirty="0"/>
          </a:p>
        </p:txBody>
      </p:sp>
      <p:sp>
        <p:nvSpPr>
          <p:cNvPr id="40" name="Text 33"/>
          <p:cNvSpPr/>
          <p:nvPr/>
        </p:nvSpPr>
        <p:spPr>
          <a:xfrm>
            <a:off x="731927" y="6450806"/>
            <a:ext cx="6827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={service.icon}</a:t>
            </a:r>
            <a:endParaRPr lang="en-US" sz="732" dirty="0"/>
          </a:p>
        </p:txBody>
      </p:sp>
      <p:sp>
        <p:nvSpPr>
          <p:cNvPr id="41" name="Text 34"/>
          <p:cNvSpPr/>
          <p:nvPr/>
        </p:nvSpPr>
        <p:spPr>
          <a:xfrm>
            <a:off x="535781" y="6600825"/>
            <a:ext cx="5266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</a:t>
            </a:r>
            <a:endParaRPr lang="en-US" sz="732" dirty="0"/>
          </a:p>
        </p:txBody>
      </p:sp>
      <p:sp>
        <p:nvSpPr>
          <p:cNvPr id="42" name="Text 35"/>
          <p:cNvSpPr/>
          <p:nvPr/>
        </p:nvSpPr>
        <p:spPr>
          <a:xfrm>
            <a:off x="1062465" y="6600825"/>
            <a:ext cx="10133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={service.description}</a:t>
            </a:r>
            <a:endParaRPr lang="en-US" sz="732" dirty="0"/>
          </a:p>
        </p:txBody>
      </p:sp>
      <p:sp>
        <p:nvSpPr>
          <p:cNvPr id="43" name="Text 36"/>
          <p:cNvSpPr/>
          <p:nvPr/>
        </p:nvSpPr>
        <p:spPr>
          <a:xfrm>
            <a:off x="535781" y="6750844"/>
            <a:ext cx="94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/&gt;</a:t>
            </a:r>
            <a:endParaRPr lang="en-US" sz="732" dirty="0"/>
          </a:p>
        </p:txBody>
      </p:sp>
      <p:sp>
        <p:nvSpPr>
          <p:cNvPr id="44" name="Text 37"/>
          <p:cNvSpPr/>
          <p:nvPr/>
        </p:nvSpPr>
        <p:spPr>
          <a:xfrm>
            <a:off x="535781" y="6900863"/>
            <a:ext cx="98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))}</a:t>
            </a:r>
            <a:endParaRPr lang="en-US" sz="732" dirty="0"/>
          </a:p>
        </p:txBody>
      </p:sp>
      <p:sp>
        <p:nvSpPr>
          <p:cNvPr id="45" name="Text 38"/>
          <p:cNvSpPr/>
          <p:nvPr/>
        </p:nvSpPr>
        <p:spPr>
          <a:xfrm>
            <a:off x="535781" y="7050881"/>
            <a:ext cx="94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&lt;/</a:t>
            </a:r>
            <a:endParaRPr lang="en-US" sz="732" dirty="0"/>
          </a:p>
        </p:txBody>
      </p:sp>
      <p:sp>
        <p:nvSpPr>
          <p:cNvPr id="46" name="Text 39"/>
          <p:cNvSpPr/>
          <p:nvPr/>
        </p:nvSpPr>
        <p:spPr>
          <a:xfrm>
            <a:off x="630213" y="7050881"/>
            <a:ext cx="1381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</a:t>
            </a:r>
            <a:endParaRPr lang="en-US" sz="732" dirty="0"/>
          </a:p>
        </p:txBody>
      </p:sp>
      <p:sp>
        <p:nvSpPr>
          <p:cNvPr id="47" name="Text 40"/>
          <p:cNvSpPr/>
          <p:nvPr/>
        </p:nvSpPr>
        <p:spPr>
          <a:xfrm>
            <a:off x="768344" y="7050881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732" dirty="0"/>
          </a:p>
        </p:txBody>
      </p:sp>
      <p:sp>
        <p:nvSpPr>
          <p:cNvPr id="48" name="Text 41"/>
          <p:cNvSpPr/>
          <p:nvPr/>
        </p:nvSpPr>
        <p:spPr>
          <a:xfrm>
            <a:off x="535781" y="7200900"/>
            <a:ext cx="568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);</a:t>
            </a:r>
            <a:endParaRPr lang="en-US" sz="732" dirty="0"/>
          </a:p>
        </p:txBody>
      </p:sp>
      <p:sp>
        <p:nvSpPr>
          <p:cNvPr id="49" name="Text 42"/>
          <p:cNvSpPr/>
          <p:nvPr/>
        </p:nvSpPr>
        <p:spPr>
          <a:xfrm>
            <a:off x="535781" y="7350919"/>
            <a:ext cx="648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 </a:t>
            </a:r>
            <a:endParaRPr lang="en-US" sz="732" dirty="0"/>
          </a:p>
        </p:txBody>
      </p:sp>
      <p:sp>
        <p:nvSpPr>
          <p:cNvPr id="50" name="Shape 43"/>
          <p:cNvSpPr/>
          <p:nvPr/>
        </p:nvSpPr>
        <p:spPr>
          <a:xfrm>
            <a:off x="4714875" y="885825"/>
            <a:ext cx="4143375" cy="4900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Text 44"/>
          <p:cNvSpPr/>
          <p:nvPr/>
        </p:nvSpPr>
        <p:spPr>
          <a:xfrm>
            <a:off x="4857750" y="1028700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Animações com Framer Motion</a:t>
            </a:r>
            <a:endParaRPr lang="en-US" sz="1350" dirty="0"/>
          </a:p>
        </p:txBody>
      </p:sp>
      <p:sp>
        <p:nvSpPr>
          <p:cNvPr id="52" name="Text 45"/>
          <p:cNvSpPr/>
          <p:nvPr/>
        </p:nvSpPr>
        <p:spPr>
          <a:xfrm>
            <a:off x="4857750" y="1393031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Utilizamos o Framer Motion para criar animações fluidas e interativas que melhoram a experiência do usuário.</a:t>
            </a:r>
            <a:endParaRPr lang="en-US" sz="942" dirty="0"/>
          </a:p>
        </p:txBody>
      </p:sp>
      <p:sp>
        <p:nvSpPr>
          <p:cNvPr id="53" name="Shape 46"/>
          <p:cNvSpPr/>
          <p:nvPr/>
        </p:nvSpPr>
        <p:spPr>
          <a:xfrm>
            <a:off x="4857750" y="1935956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5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763" y="2021681"/>
            <a:ext cx="85725" cy="114300"/>
          </a:xfrm>
          <a:prstGeom prst="rect">
            <a:avLst/>
          </a:prstGeom>
        </p:spPr>
      </p:pic>
      <p:sp>
        <p:nvSpPr>
          <p:cNvPr id="55" name="Text 47"/>
          <p:cNvSpPr/>
          <p:nvPr/>
        </p:nvSpPr>
        <p:spPr>
          <a:xfrm>
            <a:off x="5250656" y="1894880"/>
            <a:ext cx="4736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Fade In</a:t>
            </a:r>
            <a:endParaRPr lang="en-US" sz="942" dirty="0"/>
          </a:p>
        </p:txBody>
      </p:sp>
      <p:sp>
        <p:nvSpPr>
          <p:cNvPr id="56" name="Text 48"/>
          <p:cNvSpPr/>
          <p:nvPr/>
        </p:nvSpPr>
        <p:spPr>
          <a:xfrm>
            <a:off x="5724265" y="1894880"/>
            <a:ext cx="2929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Elementos aparecem suavemente ao entrar na </a:t>
            </a:r>
            <a:endParaRPr lang="en-US" sz="942" dirty="0"/>
          </a:p>
        </p:txBody>
      </p:sp>
      <p:sp>
        <p:nvSpPr>
          <p:cNvPr id="57" name="Text 49"/>
          <p:cNvSpPr/>
          <p:nvPr/>
        </p:nvSpPr>
        <p:spPr>
          <a:xfrm>
            <a:off x="5250656" y="2087761"/>
            <a:ext cx="5259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viewport </a:t>
            </a:r>
            <a:endParaRPr lang="en-US" sz="942" dirty="0"/>
          </a:p>
        </p:txBody>
      </p:sp>
      <p:sp>
        <p:nvSpPr>
          <p:cNvPr id="58" name="Shape 50"/>
          <p:cNvSpPr/>
          <p:nvPr/>
        </p:nvSpPr>
        <p:spPr>
          <a:xfrm>
            <a:off x="4857750" y="2428875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5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050" y="2514600"/>
            <a:ext cx="57150" cy="114300"/>
          </a:xfrm>
          <a:prstGeom prst="rect">
            <a:avLst/>
          </a:prstGeom>
        </p:spPr>
      </p:pic>
      <p:sp>
        <p:nvSpPr>
          <p:cNvPr id="60" name="Text 51"/>
          <p:cNvSpPr/>
          <p:nvPr/>
        </p:nvSpPr>
        <p:spPr>
          <a:xfrm>
            <a:off x="5250656" y="2387798"/>
            <a:ext cx="329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942" dirty="0"/>
          </a:p>
        </p:txBody>
      </p:sp>
      <p:sp>
        <p:nvSpPr>
          <p:cNvPr id="61" name="Text 52"/>
          <p:cNvSpPr/>
          <p:nvPr/>
        </p:nvSpPr>
        <p:spPr>
          <a:xfrm>
            <a:off x="5580497" y="2387798"/>
            <a:ext cx="30967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Cards e botões aumentam levemente ao passar o </a:t>
            </a:r>
            <a:endParaRPr lang="en-US" sz="942" dirty="0"/>
          </a:p>
        </p:txBody>
      </p:sp>
      <p:sp>
        <p:nvSpPr>
          <p:cNvPr id="62" name="Text 53"/>
          <p:cNvSpPr/>
          <p:nvPr/>
        </p:nvSpPr>
        <p:spPr>
          <a:xfrm>
            <a:off x="5250656" y="2580680"/>
            <a:ext cx="4116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mouse </a:t>
            </a:r>
            <a:endParaRPr lang="en-US" sz="942" dirty="0"/>
          </a:p>
        </p:txBody>
      </p:sp>
      <p:sp>
        <p:nvSpPr>
          <p:cNvPr id="63" name="Shape 54"/>
          <p:cNvSpPr/>
          <p:nvPr/>
        </p:nvSpPr>
        <p:spPr>
          <a:xfrm>
            <a:off x="4857750" y="2921794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6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475" y="3007519"/>
            <a:ext cx="114300" cy="114300"/>
          </a:xfrm>
          <a:prstGeom prst="rect">
            <a:avLst/>
          </a:prstGeom>
        </p:spPr>
      </p:pic>
      <p:sp>
        <p:nvSpPr>
          <p:cNvPr id="65" name="Text 55"/>
          <p:cNvSpPr/>
          <p:nvPr/>
        </p:nvSpPr>
        <p:spPr>
          <a:xfrm>
            <a:off x="5250656" y="2880717"/>
            <a:ext cx="5015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Stagger</a:t>
            </a:r>
            <a:endParaRPr lang="en-US" sz="942" dirty="0"/>
          </a:p>
        </p:txBody>
      </p:sp>
      <p:sp>
        <p:nvSpPr>
          <p:cNvPr id="66" name="Text 56"/>
          <p:cNvSpPr/>
          <p:nvPr/>
        </p:nvSpPr>
        <p:spPr>
          <a:xfrm>
            <a:off x="5752170" y="2880717"/>
            <a:ext cx="29563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Elementos aparecem em sequência com atraso </a:t>
            </a:r>
            <a:endParaRPr lang="en-US" sz="942" dirty="0"/>
          </a:p>
        </p:txBody>
      </p:sp>
      <p:sp>
        <p:nvSpPr>
          <p:cNvPr id="67" name="Text 57"/>
          <p:cNvSpPr/>
          <p:nvPr/>
        </p:nvSpPr>
        <p:spPr>
          <a:xfrm>
            <a:off x="5250656" y="3073598"/>
            <a:ext cx="5704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calculado </a:t>
            </a:r>
            <a:endParaRPr lang="en-US" sz="942" dirty="0"/>
          </a:p>
        </p:txBody>
      </p:sp>
      <p:sp>
        <p:nvSpPr>
          <p:cNvPr id="68" name="Shape 58"/>
          <p:cNvSpPr/>
          <p:nvPr/>
        </p:nvSpPr>
        <p:spPr>
          <a:xfrm>
            <a:off x="4857750" y="3414713"/>
            <a:ext cx="285750" cy="285750"/>
          </a:xfrm>
          <a:prstGeom prst="ellipse">
            <a:avLst/>
          </a:prstGeom>
          <a:solidFill>
            <a:srgbClr val="FF5722">
              <a:alpha val="10000"/>
            </a:srgbClr>
          </a:solidFill>
          <a:ln/>
        </p:spPr>
      </p:sp>
      <p:pic>
        <p:nvPicPr>
          <p:cNvPr id="6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475" y="3500438"/>
            <a:ext cx="114300" cy="114300"/>
          </a:xfrm>
          <a:prstGeom prst="rect">
            <a:avLst/>
          </a:prstGeom>
        </p:spPr>
      </p:pic>
      <p:sp>
        <p:nvSpPr>
          <p:cNvPr id="70" name="Text 59"/>
          <p:cNvSpPr/>
          <p:nvPr/>
        </p:nvSpPr>
        <p:spPr>
          <a:xfrm>
            <a:off x="5250656" y="3373636"/>
            <a:ext cx="415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</a:t>
            </a:r>
            <a:endParaRPr lang="en-US" sz="942" dirty="0"/>
          </a:p>
        </p:txBody>
      </p:sp>
      <p:sp>
        <p:nvSpPr>
          <p:cNvPr id="71" name="Text 60"/>
          <p:cNvSpPr/>
          <p:nvPr/>
        </p:nvSpPr>
        <p:spPr>
          <a:xfrm>
            <a:off x="5666389" y="3373636"/>
            <a:ext cx="29612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Animações com física natural para movimentos </a:t>
            </a:r>
            <a:endParaRPr lang="en-US" sz="942" dirty="0"/>
          </a:p>
        </p:txBody>
      </p:sp>
      <p:sp>
        <p:nvSpPr>
          <p:cNvPr id="72" name="Text 61"/>
          <p:cNvSpPr/>
          <p:nvPr/>
        </p:nvSpPr>
        <p:spPr>
          <a:xfrm>
            <a:off x="5250656" y="3566517"/>
            <a:ext cx="5033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realistas </a:t>
            </a:r>
            <a:endParaRPr lang="en-US" sz="942" dirty="0"/>
          </a:p>
        </p:txBody>
      </p:sp>
      <p:pic>
        <p:nvPicPr>
          <p:cNvPr id="7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857625"/>
            <a:ext cx="3857625" cy="1785938"/>
          </a:xfrm>
          <a:prstGeom prst="rect">
            <a:avLst/>
          </a:prstGeom>
        </p:spPr>
      </p:pic>
      <p:sp>
        <p:nvSpPr>
          <p:cNvPr id="74" name="Shape 62"/>
          <p:cNvSpPr/>
          <p:nvPr/>
        </p:nvSpPr>
        <p:spPr>
          <a:xfrm>
            <a:off x="4714875" y="5929313"/>
            <a:ext cx="4143375" cy="4314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5" name="Text 63"/>
          <p:cNvSpPr/>
          <p:nvPr/>
        </p:nvSpPr>
        <p:spPr>
          <a:xfrm>
            <a:off x="4857750" y="6072188"/>
            <a:ext cx="3857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57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Animação</a:t>
            </a:r>
            <a:endParaRPr lang="en-US" sz="1350" dirty="0"/>
          </a:p>
        </p:txBody>
      </p:sp>
      <p:sp>
        <p:nvSpPr>
          <p:cNvPr id="76" name="Shape 64"/>
          <p:cNvSpPr/>
          <p:nvPr/>
        </p:nvSpPr>
        <p:spPr>
          <a:xfrm>
            <a:off x="4857750" y="6436519"/>
            <a:ext cx="3857625" cy="3664744"/>
          </a:xfrm>
          <a:prstGeom prst="rect">
            <a:avLst/>
          </a:prstGeom>
          <a:solidFill>
            <a:srgbClr val="1E293B"/>
          </a:solidFill>
          <a:ln/>
        </p:spPr>
      </p:sp>
      <p:sp>
        <p:nvSpPr>
          <p:cNvPr id="77" name="Text 65"/>
          <p:cNvSpPr/>
          <p:nvPr/>
        </p:nvSpPr>
        <p:spPr>
          <a:xfrm>
            <a:off x="4964906" y="6550819"/>
            <a:ext cx="20574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Animação de entrada com Framer Motion</a:t>
            </a:r>
            <a:endParaRPr lang="en-US" sz="732" dirty="0"/>
          </a:p>
        </p:txBody>
      </p:sp>
      <p:sp>
        <p:nvSpPr>
          <p:cNvPr id="78" name="Text 66"/>
          <p:cNvSpPr/>
          <p:nvPr/>
        </p:nvSpPr>
        <p:spPr>
          <a:xfrm>
            <a:off x="4964906" y="6700838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2" dirty="0"/>
          </a:p>
        </p:txBody>
      </p:sp>
      <p:sp>
        <p:nvSpPr>
          <p:cNvPr id="79" name="Text 67"/>
          <p:cNvSpPr/>
          <p:nvPr/>
        </p:nvSpPr>
        <p:spPr>
          <a:xfrm>
            <a:off x="5245271" y="6700838"/>
            <a:ext cx="8310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containerVariants</a:t>
            </a:r>
            <a:endParaRPr lang="en-US" sz="732" dirty="0"/>
          </a:p>
        </p:txBody>
      </p:sp>
      <p:sp>
        <p:nvSpPr>
          <p:cNvPr id="80" name="Text 68"/>
          <p:cNvSpPr/>
          <p:nvPr/>
        </p:nvSpPr>
        <p:spPr>
          <a:xfrm>
            <a:off x="6076290" y="6700838"/>
            <a:ext cx="1472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{</a:t>
            </a:r>
            <a:endParaRPr lang="en-US" sz="732" dirty="0"/>
          </a:p>
        </p:txBody>
      </p:sp>
      <p:sp>
        <p:nvSpPr>
          <p:cNvPr id="81" name="Text 69"/>
          <p:cNvSpPr/>
          <p:nvPr/>
        </p:nvSpPr>
        <p:spPr>
          <a:xfrm>
            <a:off x="4964906" y="6850856"/>
            <a:ext cx="4456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hidden: { </a:t>
            </a:r>
            <a:endParaRPr lang="en-US" sz="732" dirty="0"/>
          </a:p>
        </p:txBody>
      </p:sp>
      <p:sp>
        <p:nvSpPr>
          <p:cNvPr id="82" name="Text 70"/>
          <p:cNvSpPr/>
          <p:nvPr/>
        </p:nvSpPr>
        <p:spPr>
          <a:xfrm>
            <a:off x="5410581" y="6850856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83" name="Text 71"/>
          <p:cNvSpPr/>
          <p:nvPr/>
        </p:nvSpPr>
        <p:spPr>
          <a:xfrm>
            <a:off x="5749630" y="6850856"/>
            <a:ext cx="2008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 },</a:t>
            </a:r>
            <a:endParaRPr lang="en-US" sz="732" dirty="0"/>
          </a:p>
        </p:txBody>
      </p:sp>
      <p:sp>
        <p:nvSpPr>
          <p:cNvPr id="84" name="Text 72"/>
          <p:cNvSpPr/>
          <p:nvPr/>
        </p:nvSpPr>
        <p:spPr>
          <a:xfrm>
            <a:off x="4964906" y="7000875"/>
            <a:ext cx="38487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visible: {</a:t>
            </a:r>
            <a:endParaRPr lang="en-US" sz="732" dirty="0"/>
          </a:p>
        </p:txBody>
      </p:sp>
      <p:sp>
        <p:nvSpPr>
          <p:cNvPr id="85" name="Text 73"/>
          <p:cNvSpPr/>
          <p:nvPr/>
        </p:nvSpPr>
        <p:spPr>
          <a:xfrm>
            <a:off x="4964906" y="7150894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86" name="Text 74"/>
          <p:cNvSpPr/>
          <p:nvPr/>
        </p:nvSpPr>
        <p:spPr>
          <a:xfrm>
            <a:off x="5303955" y="7150894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1,</a:t>
            </a:r>
            <a:endParaRPr lang="en-US" sz="732" dirty="0"/>
          </a:p>
        </p:txBody>
      </p:sp>
      <p:sp>
        <p:nvSpPr>
          <p:cNvPr id="87" name="Text 75"/>
          <p:cNvSpPr/>
          <p:nvPr/>
        </p:nvSpPr>
        <p:spPr>
          <a:xfrm>
            <a:off x="4964906" y="7300913"/>
            <a:ext cx="4512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</a:t>
            </a:r>
            <a:endParaRPr lang="en-US" sz="732" dirty="0"/>
          </a:p>
        </p:txBody>
      </p:sp>
      <p:sp>
        <p:nvSpPr>
          <p:cNvPr id="88" name="Text 76"/>
          <p:cNvSpPr/>
          <p:nvPr/>
        </p:nvSpPr>
        <p:spPr>
          <a:xfrm>
            <a:off x="5416190" y="7300913"/>
            <a:ext cx="908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{</a:t>
            </a:r>
            <a:endParaRPr lang="en-US" sz="732" dirty="0"/>
          </a:p>
        </p:txBody>
      </p:sp>
      <p:sp>
        <p:nvSpPr>
          <p:cNvPr id="89" name="Text 77"/>
          <p:cNvSpPr/>
          <p:nvPr/>
        </p:nvSpPr>
        <p:spPr>
          <a:xfrm>
            <a:off x="4964906" y="7450931"/>
            <a:ext cx="2586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</a:t>
            </a:r>
            <a:endParaRPr lang="en-US" sz="732" dirty="0"/>
          </a:p>
        </p:txBody>
      </p:sp>
      <p:sp>
        <p:nvSpPr>
          <p:cNvPr id="90" name="Text 78"/>
          <p:cNvSpPr/>
          <p:nvPr/>
        </p:nvSpPr>
        <p:spPr>
          <a:xfrm>
            <a:off x="5223560" y="7450931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91" name="Text 79"/>
          <p:cNvSpPr/>
          <p:nvPr/>
        </p:nvSpPr>
        <p:spPr>
          <a:xfrm>
            <a:off x="5276385" y="7450931"/>
            <a:ext cx="7848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"beforeChildren"</a:t>
            </a:r>
            <a:endParaRPr lang="en-US" sz="732" dirty="0"/>
          </a:p>
        </p:txBody>
      </p:sp>
      <p:sp>
        <p:nvSpPr>
          <p:cNvPr id="92" name="Text 80"/>
          <p:cNvSpPr/>
          <p:nvPr/>
        </p:nvSpPr>
        <p:spPr>
          <a:xfrm>
            <a:off x="6061193" y="7450931"/>
            <a:ext cx="268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732" dirty="0"/>
          </a:p>
        </p:txBody>
      </p:sp>
      <p:sp>
        <p:nvSpPr>
          <p:cNvPr id="93" name="Text 81"/>
          <p:cNvSpPr/>
          <p:nvPr/>
        </p:nvSpPr>
        <p:spPr>
          <a:xfrm>
            <a:off x="4964906" y="7600950"/>
            <a:ext cx="7565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staggerChildren</a:t>
            </a:r>
            <a:endParaRPr lang="en-US" sz="732" dirty="0"/>
          </a:p>
        </p:txBody>
      </p:sp>
      <p:sp>
        <p:nvSpPr>
          <p:cNvPr id="94" name="Text 82"/>
          <p:cNvSpPr/>
          <p:nvPr/>
        </p:nvSpPr>
        <p:spPr>
          <a:xfrm>
            <a:off x="5721418" y="7600950"/>
            <a:ext cx="194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0.2</a:t>
            </a:r>
            <a:endParaRPr lang="en-US" sz="732" dirty="0"/>
          </a:p>
        </p:txBody>
      </p:sp>
      <p:sp>
        <p:nvSpPr>
          <p:cNvPr id="95" name="Text 83"/>
          <p:cNvSpPr/>
          <p:nvPr/>
        </p:nvSpPr>
        <p:spPr>
          <a:xfrm>
            <a:off x="4964906" y="7750969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96" name="Text 84"/>
          <p:cNvSpPr/>
          <p:nvPr/>
        </p:nvSpPr>
        <p:spPr>
          <a:xfrm>
            <a:off x="4964906" y="7900988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97" name="Text 85"/>
          <p:cNvSpPr/>
          <p:nvPr/>
        </p:nvSpPr>
        <p:spPr>
          <a:xfrm>
            <a:off x="4964906" y="8051006"/>
            <a:ext cx="648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</a:t>
            </a:r>
            <a:endParaRPr lang="en-US" sz="732" dirty="0"/>
          </a:p>
        </p:txBody>
      </p:sp>
      <p:sp>
        <p:nvSpPr>
          <p:cNvPr id="98" name="Text 86"/>
          <p:cNvSpPr/>
          <p:nvPr/>
        </p:nvSpPr>
        <p:spPr>
          <a:xfrm>
            <a:off x="4964906" y="8351044"/>
            <a:ext cx="2543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2" dirty="0"/>
          </a:p>
        </p:txBody>
      </p:sp>
      <p:sp>
        <p:nvSpPr>
          <p:cNvPr id="99" name="Text 87"/>
          <p:cNvSpPr/>
          <p:nvPr/>
        </p:nvSpPr>
        <p:spPr>
          <a:xfrm>
            <a:off x="5245271" y="8351044"/>
            <a:ext cx="5949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itemVariants</a:t>
            </a:r>
            <a:endParaRPr lang="en-US" sz="732" dirty="0"/>
          </a:p>
        </p:txBody>
      </p:sp>
      <p:sp>
        <p:nvSpPr>
          <p:cNvPr id="100" name="Text 88"/>
          <p:cNvSpPr/>
          <p:nvPr/>
        </p:nvSpPr>
        <p:spPr>
          <a:xfrm>
            <a:off x="5840267" y="8351044"/>
            <a:ext cx="1472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{</a:t>
            </a:r>
            <a:endParaRPr lang="en-US" sz="732" dirty="0"/>
          </a:p>
        </p:txBody>
      </p:sp>
      <p:sp>
        <p:nvSpPr>
          <p:cNvPr id="101" name="Text 89"/>
          <p:cNvSpPr/>
          <p:nvPr/>
        </p:nvSpPr>
        <p:spPr>
          <a:xfrm>
            <a:off x="4964906" y="8501063"/>
            <a:ext cx="4456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hidden: { </a:t>
            </a:r>
            <a:endParaRPr lang="en-US" sz="732" dirty="0"/>
          </a:p>
        </p:txBody>
      </p:sp>
      <p:sp>
        <p:nvSpPr>
          <p:cNvPr id="102" name="Text 90"/>
          <p:cNvSpPr/>
          <p:nvPr/>
        </p:nvSpPr>
        <p:spPr>
          <a:xfrm>
            <a:off x="5410581" y="8501063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103" name="Text 91"/>
          <p:cNvSpPr/>
          <p:nvPr/>
        </p:nvSpPr>
        <p:spPr>
          <a:xfrm>
            <a:off x="5461592" y="8501063"/>
            <a:ext cx="2200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20, </a:t>
            </a:r>
            <a:endParaRPr lang="en-US" sz="732" dirty="0"/>
          </a:p>
        </p:txBody>
      </p:sp>
      <p:sp>
        <p:nvSpPr>
          <p:cNvPr id="104" name="Text 92"/>
          <p:cNvSpPr/>
          <p:nvPr/>
        </p:nvSpPr>
        <p:spPr>
          <a:xfrm>
            <a:off x="5681625" y="8501063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105" name="Text 93"/>
          <p:cNvSpPr/>
          <p:nvPr/>
        </p:nvSpPr>
        <p:spPr>
          <a:xfrm>
            <a:off x="6020674" y="8501063"/>
            <a:ext cx="2008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 },</a:t>
            </a:r>
            <a:endParaRPr lang="en-US" sz="732" dirty="0"/>
          </a:p>
        </p:txBody>
      </p:sp>
      <p:sp>
        <p:nvSpPr>
          <p:cNvPr id="106" name="Text 94"/>
          <p:cNvSpPr/>
          <p:nvPr/>
        </p:nvSpPr>
        <p:spPr>
          <a:xfrm>
            <a:off x="4964906" y="8651081"/>
            <a:ext cx="38487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visible: {</a:t>
            </a:r>
            <a:endParaRPr lang="en-US" sz="732" dirty="0"/>
          </a:p>
        </p:txBody>
      </p:sp>
      <p:sp>
        <p:nvSpPr>
          <p:cNvPr id="107" name="Text 95"/>
          <p:cNvSpPr/>
          <p:nvPr/>
        </p:nvSpPr>
        <p:spPr>
          <a:xfrm>
            <a:off x="4964906" y="8801100"/>
            <a:ext cx="510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</a:t>
            </a:r>
            <a:endParaRPr lang="en-US" sz="732" dirty="0"/>
          </a:p>
        </p:txBody>
      </p:sp>
      <p:sp>
        <p:nvSpPr>
          <p:cNvPr id="108" name="Text 96"/>
          <p:cNvSpPr/>
          <p:nvPr/>
        </p:nvSpPr>
        <p:spPr>
          <a:xfrm>
            <a:off x="5015917" y="8801100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0,</a:t>
            </a:r>
            <a:endParaRPr lang="en-US" sz="732" dirty="0"/>
          </a:p>
        </p:txBody>
      </p:sp>
      <p:sp>
        <p:nvSpPr>
          <p:cNvPr id="109" name="Text 97"/>
          <p:cNvSpPr/>
          <p:nvPr/>
        </p:nvSpPr>
        <p:spPr>
          <a:xfrm>
            <a:off x="4964906" y="8951119"/>
            <a:ext cx="339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</a:t>
            </a:r>
            <a:endParaRPr lang="en-US" sz="732" dirty="0"/>
          </a:p>
        </p:txBody>
      </p:sp>
      <p:sp>
        <p:nvSpPr>
          <p:cNvPr id="110" name="Text 98"/>
          <p:cNvSpPr/>
          <p:nvPr/>
        </p:nvSpPr>
        <p:spPr>
          <a:xfrm>
            <a:off x="5303955" y="8951119"/>
            <a:ext cx="1368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1,</a:t>
            </a:r>
            <a:endParaRPr lang="en-US" sz="732" dirty="0"/>
          </a:p>
        </p:txBody>
      </p:sp>
      <p:sp>
        <p:nvSpPr>
          <p:cNvPr id="111" name="Text 99"/>
          <p:cNvSpPr/>
          <p:nvPr/>
        </p:nvSpPr>
        <p:spPr>
          <a:xfrm>
            <a:off x="4964906" y="9101138"/>
            <a:ext cx="4512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</a:t>
            </a:r>
            <a:endParaRPr lang="en-US" sz="732" dirty="0"/>
          </a:p>
        </p:txBody>
      </p:sp>
      <p:sp>
        <p:nvSpPr>
          <p:cNvPr id="112" name="Text 100"/>
          <p:cNvSpPr/>
          <p:nvPr/>
        </p:nvSpPr>
        <p:spPr>
          <a:xfrm>
            <a:off x="5416190" y="9101138"/>
            <a:ext cx="908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{</a:t>
            </a:r>
            <a:endParaRPr lang="en-US" sz="732" dirty="0"/>
          </a:p>
        </p:txBody>
      </p:sp>
      <p:sp>
        <p:nvSpPr>
          <p:cNvPr id="113" name="Text 101"/>
          <p:cNvSpPr/>
          <p:nvPr/>
        </p:nvSpPr>
        <p:spPr>
          <a:xfrm>
            <a:off x="4964906" y="9251156"/>
            <a:ext cx="2050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</a:t>
            </a:r>
            <a:endParaRPr lang="en-US" sz="732" dirty="0"/>
          </a:p>
        </p:txBody>
      </p:sp>
      <p:sp>
        <p:nvSpPr>
          <p:cNvPr id="114" name="Text 102"/>
          <p:cNvSpPr/>
          <p:nvPr/>
        </p:nvSpPr>
        <p:spPr>
          <a:xfrm>
            <a:off x="5169954" y="9251156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115" name="Text 103"/>
          <p:cNvSpPr/>
          <p:nvPr/>
        </p:nvSpPr>
        <p:spPr>
          <a:xfrm>
            <a:off x="5222779" y="9251156"/>
            <a:ext cx="3784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"spring"</a:t>
            </a:r>
            <a:endParaRPr lang="en-US" sz="732" dirty="0"/>
          </a:p>
        </p:txBody>
      </p:sp>
      <p:sp>
        <p:nvSpPr>
          <p:cNvPr id="116" name="Text 104"/>
          <p:cNvSpPr/>
          <p:nvPr/>
        </p:nvSpPr>
        <p:spPr>
          <a:xfrm>
            <a:off x="5601230" y="9251156"/>
            <a:ext cx="268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732" dirty="0"/>
          </a:p>
        </p:txBody>
      </p:sp>
      <p:sp>
        <p:nvSpPr>
          <p:cNvPr id="117" name="Text 105"/>
          <p:cNvSpPr/>
          <p:nvPr/>
        </p:nvSpPr>
        <p:spPr>
          <a:xfrm>
            <a:off x="4964906" y="9401175"/>
            <a:ext cx="3926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0EA5E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stiffness</a:t>
            </a:r>
            <a:endParaRPr lang="en-US" sz="732" dirty="0"/>
          </a:p>
        </p:txBody>
      </p:sp>
      <p:sp>
        <p:nvSpPr>
          <p:cNvPr id="118" name="Text 106"/>
          <p:cNvSpPr/>
          <p:nvPr/>
        </p:nvSpPr>
        <p:spPr>
          <a:xfrm>
            <a:off x="5357561" y="9401175"/>
            <a:ext cx="2244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100</a:t>
            </a:r>
            <a:endParaRPr lang="en-US" sz="732" dirty="0"/>
          </a:p>
        </p:txBody>
      </p:sp>
      <p:sp>
        <p:nvSpPr>
          <p:cNvPr id="119" name="Text 107"/>
          <p:cNvSpPr/>
          <p:nvPr/>
        </p:nvSpPr>
        <p:spPr>
          <a:xfrm>
            <a:off x="4964906" y="9551194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120" name="Text 108"/>
          <p:cNvSpPr/>
          <p:nvPr/>
        </p:nvSpPr>
        <p:spPr>
          <a:xfrm>
            <a:off x="4964906" y="9701213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732" dirty="0"/>
          </a:p>
        </p:txBody>
      </p:sp>
      <p:sp>
        <p:nvSpPr>
          <p:cNvPr id="121" name="Text 109"/>
          <p:cNvSpPr/>
          <p:nvPr/>
        </p:nvSpPr>
        <p:spPr>
          <a:xfrm>
            <a:off x="4964906" y="9851231"/>
            <a:ext cx="648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 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2025-07-13T07:33:42Z</dcterms:created>
  <dcterms:modified xsi:type="dcterms:W3CDTF">2025-07-13T07:33:42Z</dcterms:modified>
</cp:coreProperties>
</file>